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1" r:id="rId1"/>
    <p:sldMasterId id="2147483753" r:id="rId2"/>
    <p:sldMasterId id="2147483838" r:id="rId3"/>
  </p:sldMasterIdLst>
  <p:sldIdLst>
    <p:sldId id="394" r:id="rId4"/>
    <p:sldId id="374" r:id="rId5"/>
    <p:sldId id="391" r:id="rId6"/>
    <p:sldId id="380" r:id="rId7"/>
    <p:sldId id="375" r:id="rId8"/>
    <p:sldId id="376" r:id="rId9"/>
    <p:sldId id="392" r:id="rId10"/>
    <p:sldId id="356" r:id="rId11"/>
    <p:sldId id="378" r:id="rId12"/>
    <p:sldId id="381" r:id="rId13"/>
    <p:sldId id="397" r:id="rId14"/>
    <p:sldId id="398" r:id="rId15"/>
    <p:sldId id="399" r:id="rId16"/>
    <p:sldId id="364" r:id="rId17"/>
    <p:sldId id="365" r:id="rId18"/>
    <p:sldId id="387" r:id="rId19"/>
    <p:sldId id="366" r:id="rId20"/>
    <p:sldId id="388" r:id="rId21"/>
    <p:sldId id="389" r:id="rId22"/>
    <p:sldId id="367" r:id="rId23"/>
    <p:sldId id="390" r:id="rId24"/>
    <p:sldId id="372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D723BD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9" autoAdjust="0"/>
    <p:restoredTop sz="94775" autoAdjust="0"/>
  </p:normalViewPr>
  <p:slideViewPr>
    <p:cSldViewPr>
      <p:cViewPr>
        <p:scale>
          <a:sx n="66" d="100"/>
          <a:sy n="66" d="100"/>
        </p:scale>
        <p:origin x="-55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33141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33142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23" name="Rectangle 2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82BF69-65EF-436F-A186-94704E7EFCED}" type="datetimeFigureOut">
              <a:rPr lang="ru-RU"/>
              <a:pPr>
                <a:defRPr/>
              </a:pPr>
              <a:t>15.06.2015</a:t>
            </a:fld>
            <a:endParaRPr lang="ru-RU"/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BA38A3-094E-46DF-A3F0-E3E600092A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3570C5-10D2-478E-BD7B-E1ACBCEE19D6}" type="datetimeFigureOut">
              <a:rPr lang="ru-RU"/>
              <a:pPr>
                <a:defRPr/>
              </a:pPr>
              <a:t>15.06.2015</a:t>
            </a:fld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197169-2A70-4FF6-94C1-77B0AC2D0D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05EC67-B838-4BF1-A8BD-7D7433C527F1}" type="datetimeFigureOut">
              <a:rPr lang="ru-RU"/>
              <a:pPr>
                <a:defRPr/>
              </a:pPr>
              <a:t>15.06.2015</a:t>
            </a:fld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8B76B3-D4D3-4882-8BFA-A06B4949AF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58011A-25ED-48A1-96F6-6D5ECCE81A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F3C025-B7B6-49D9-B1E2-B0B2967C2D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106F04-5617-4FF0-8CD7-1E28B24AF8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A11627-7B98-41FE-8FA7-4F91E3A895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5FFC25-788C-4008-897D-EAF684FC5F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A7D9FD-565C-41E8-9A8D-F55BF958AF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1B34DE-B718-47F4-A50D-B0FDDDC72C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A06014-8ABE-4ED9-9A4C-941D8FA8E7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E2C38A-E688-4363-A19E-BDDB79A101E2}" type="datetimeFigureOut">
              <a:rPr lang="ru-RU"/>
              <a:pPr>
                <a:defRPr/>
              </a:pPr>
              <a:t>15.06.2015</a:t>
            </a:fld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3A40A2-5C32-47EF-B683-9BAF182D8D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FF7645-D856-4694-918D-B4D50297C5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DD922A-08FF-4096-BF75-AC9E0EF5F5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780E39-3427-49AC-8C52-DB06E89887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5D8E840-8046-4541-92AF-D2597F5C652D}" type="datetimeFigureOut">
              <a:rPr lang="ru-RU"/>
              <a:pPr>
                <a:defRPr/>
              </a:pPr>
              <a:t>15.06.2015</a:t>
            </a:fld>
            <a:endParaRPr lang="ru-RU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0B0125D-D3B0-44C1-887B-928FE14CA9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Прямоугольник 9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ик 10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рямоугольник 11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Прямая соединительная линия 12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Прямая соединительная линия 14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Прямая соединительная линия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" name="Овал 19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Овал 20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Овал 21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Овал 22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Прямая соединительная линия 25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2B4F67-DDCE-4BFB-8900-55342201D74A}" type="datetimeFigureOut">
              <a:rPr lang="ru-RU"/>
              <a:pPr>
                <a:defRPr/>
              </a:pPr>
              <a:t>15.06.2015</a:t>
            </a:fld>
            <a:endParaRPr lang="ru-RU"/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68EEAF-92D2-4739-B7EA-47FF122557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zo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3F97C-2A68-4D51-9EA5-C21F079A22AC}" type="datetimeFigureOut">
              <a:rPr lang="ru-RU"/>
              <a:pPr>
                <a:defRPr/>
              </a:pPr>
              <a:t>15.06.2015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CA6A0-BA32-41BE-AB56-CB4C2E94BD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BE9D0E-7CFB-4696-BA91-66C135E2290E}" type="datetimeFigureOut">
              <a:rPr lang="ru-RU"/>
              <a:pPr>
                <a:defRPr/>
              </a:pPr>
              <a:t>15.06.2015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E576D-AF1A-470F-A78D-A05F2BDE40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4174442-273A-4EAF-AF57-07D2A7409488}" type="datetimeFigureOut">
              <a:rPr lang="ru-RU"/>
              <a:pPr>
                <a:defRPr/>
              </a:pPr>
              <a:t>15.06.2015</a:t>
            </a:fld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1D7A613-C79D-4D93-93EA-0543D43D0F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CF5163-453D-4E53-B7B4-10C87FB8BC0B}" type="datetimeFigureOut">
              <a:rPr lang="ru-RU"/>
              <a:pPr>
                <a:defRPr/>
              </a:pPr>
              <a:t>15.06.2015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1F31BA-9EAD-4017-9021-C895D40366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Прямая соединительная линия 8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Овал 13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Дата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3A59247-BBDE-4FFB-8BEC-569514FB8731}" type="datetimeFigureOut">
              <a:rPr lang="ru-RU"/>
              <a:pPr>
                <a:defRPr/>
              </a:pPr>
              <a:t>15.06.2015</a:t>
            </a:fld>
            <a:endParaRPr lang="ru-RU"/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AECFF24-6FF5-4D7E-9D6D-DFEEB05834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2811AB-D87A-468D-A845-6E7990AEB84F}" type="datetimeFigureOut">
              <a:rPr lang="ru-RU"/>
              <a:pPr>
                <a:defRPr/>
              </a:pPr>
              <a:t>15.06.2015</a:t>
            </a:fld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DC539E-FB5F-46BD-9D78-1D4E77E9E0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Овал 12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1" name="Прямая соединительная линия 19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B5B90CF-84E5-4092-8820-91F21B03D3BE}" type="datetimeFigureOut">
              <a:rPr lang="ru-RU"/>
              <a:pPr>
                <a:defRPr/>
              </a:pPr>
              <a:t>15.06.2015</a:t>
            </a:fld>
            <a:endParaRPr lang="ru-RU"/>
          </a:p>
        </p:txBody>
      </p:sp>
      <p:sp>
        <p:nvSpPr>
          <p:cNvPr id="13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0C6AE00-99B3-4B76-A42A-DCCA3F8D86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9F52AE-9F07-4C84-805C-541B01E7F4AE}" type="datetimeFigureOut">
              <a:rPr lang="ru-RU"/>
              <a:pPr>
                <a:defRPr/>
              </a:pPr>
              <a:t>15.06.2015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E03565-4940-48F5-9489-F4C1DB79DD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543D8-234F-4767-9CEA-E563E4FD7CED}" type="datetimeFigureOut">
              <a:rPr lang="ru-RU"/>
              <a:pPr>
                <a:defRPr/>
              </a:pPr>
              <a:t>15.06.2015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FCC83F-F0D1-4587-9C18-0F3E80E00B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4F524B-3E46-4170-84B1-899BE69A60FB}" type="datetimeFigureOut">
              <a:rPr lang="ru-RU"/>
              <a:pPr>
                <a:defRPr/>
              </a:pPr>
              <a:t>15.06.2015</a:t>
            </a:fld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30D8F3-79C3-4C67-B911-745E9975C6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D50CF1-BE88-4551-AC01-02CFE2A0CED3}" type="datetimeFigureOut">
              <a:rPr lang="ru-RU"/>
              <a:pPr>
                <a:defRPr/>
              </a:pPr>
              <a:t>15.06.2015</a:t>
            </a:fld>
            <a:endParaRPr lang="ru-RU"/>
          </a:p>
        </p:txBody>
      </p:sp>
      <p:sp>
        <p:nvSpPr>
          <p:cNvPr id="8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6B6497-58F8-499E-AC92-09D478AB0E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72B846-871D-41D7-9D28-BD0265C8F339}" type="datetimeFigureOut">
              <a:rPr lang="ru-RU"/>
              <a:pPr>
                <a:defRPr/>
              </a:pPr>
              <a:t>15.06.2015</a:t>
            </a:fld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F42031-DAA5-4F19-AC48-E645F7AB7F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CFC394-527B-48DA-98CD-99C6E7B9417B}" type="datetimeFigureOut">
              <a:rPr lang="ru-RU"/>
              <a:pPr>
                <a:defRPr/>
              </a:pPr>
              <a:t>15.06.2015</a:t>
            </a:fld>
            <a:endParaRPr lang="ru-RU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419CC9-F29C-44D7-BF41-EA8C932787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E90341-7BBD-4E6D-ABBE-F3C97EA6D55D}" type="datetimeFigureOut">
              <a:rPr lang="ru-RU"/>
              <a:pPr>
                <a:defRPr/>
              </a:pPr>
              <a:t>15.06.2015</a:t>
            </a:fld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F03882-EF33-4213-BA3F-4A4387EC50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228151-3117-43C1-8C9F-06E3BC811419}" type="datetimeFigureOut">
              <a:rPr lang="ru-RU"/>
              <a:pPr>
                <a:defRPr/>
              </a:pPr>
              <a:t>15.06.2015</a:t>
            </a:fld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0E7F4F-7F83-4A3B-A65C-5260C523DC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132099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2100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2101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2102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2103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2104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2105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2106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2107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2108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2109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2110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2111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2112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2113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2114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2115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2116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32117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2118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32119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FC24C711-DF13-4A61-A683-84CBDF7C2096}" type="datetimeFigureOut">
              <a:rPr lang="ru-RU"/>
              <a:pPr>
                <a:defRPr/>
              </a:pPr>
              <a:t>15.06.2015</a:t>
            </a:fld>
            <a:endParaRPr lang="ru-RU"/>
          </a:p>
        </p:txBody>
      </p:sp>
      <p:sp>
        <p:nvSpPr>
          <p:cNvPr id="132120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2121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786BF1C9-5030-4261-8044-7E8F35CD6B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</p:sldLayoutIdLst>
  <p:transition>
    <p:zoom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36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6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6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7A910585-4EFA-415B-98E3-E831274F02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</p:sldLayoutIdLst>
  <p:transition>
    <p:zo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5604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941C9BE-B7D6-4CD9-A614-EF89F3081D0A}" type="datetimeFigureOut">
              <a:rPr lang="ru-RU"/>
              <a:pPr>
                <a:defRPr/>
              </a:pPr>
              <a:t>15.06.2015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36E5D91-18B0-403A-ABF6-924C324999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66" r:id="rId3"/>
    <p:sldLayoutId id="2147483867" r:id="rId4"/>
    <p:sldLayoutId id="2147483874" r:id="rId5"/>
    <p:sldLayoutId id="2147483868" r:id="rId6"/>
    <p:sldLayoutId id="2147483875" r:id="rId7"/>
    <p:sldLayoutId id="2147483876" r:id="rId8"/>
    <p:sldLayoutId id="2147483869" r:id="rId9"/>
    <p:sldLayoutId id="2147483870" r:id="rId10"/>
  </p:sldLayoutIdLst>
  <p:transition>
    <p:zoom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268EA8"/>
        </a:buClr>
        <a:buSzPct val="6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ADCEDC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EAABAC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/>
          </p:cNvSpPr>
          <p:nvPr>
            <p:ph type="ctrTitle" idx="4294967295"/>
          </p:nvPr>
        </p:nvSpPr>
        <p:spPr bwMode="auto">
          <a:xfrm>
            <a:off x="323850" y="2130425"/>
            <a:ext cx="8351838" cy="1470025"/>
          </a:xfrm>
          <a:noFill/>
          <a:effectLst>
            <a:outerShdw algn="ctr" rotWithShape="0">
              <a:srgbClr val="000099"/>
            </a:outerShdw>
          </a:effec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3400" b="1" cap="none" smtClean="0"/>
              <a:t>Создание эффективных </a:t>
            </a:r>
            <a:br>
              <a:rPr lang="ru-RU" sz="3400" b="1" cap="none" smtClean="0"/>
            </a:br>
            <a:r>
              <a:rPr lang="ru-RU" sz="3400" b="1" cap="none" smtClean="0"/>
              <a:t>моделей взаимопонимания </a:t>
            </a:r>
            <a:br>
              <a:rPr lang="ru-RU" sz="3400" b="1" cap="none" smtClean="0"/>
            </a:br>
            <a:r>
              <a:rPr lang="ru-RU" sz="3400" b="1" cap="none" smtClean="0"/>
              <a:t>в соответствии с теорией Э.Берна </a:t>
            </a:r>
          </a:p>
        </p:txBody>
      </p:sp>
    </p:spTree>
  </p:cSld>
  <p:clrMapOvr>
    <a:masterClrMapping/>
  </p:clrMapOvr>
  <p:transition>
    <p:zo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</a:rPr>
              <a:t>Различные эго-состояния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285728"/>
            <a:ext cx="8072494" cy="6188224"/>
          </a:xfrm>
        </p:spPr>
        <p:txBody>
          <a:bodyPr>
            <a:normAutofit lnSpcReduction="10000"/>
          </a:bodyPr>
          <a:lstStyle/>
          <a:p>
            <a:pPr marL="274320" indent="-274320"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b="1" dirty="0" smtClean="0">
                <a:solidFill>
                  <a:schemeClr val="bg1"/>
                </a:solidFill>
              </a:rPr>
              <a:t>	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Эго-состояния Ребенка и типичные способы поведения и  высказывания </a:t>
            </a:r>
            <a:endParaRPr lang="en-US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marL="274320" indent="-274320"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ru-RU" b="1" dirty="0" smtClean="0"/>
          </a:p>
          <a:p>
            <a:pPr marL="274320" indent="-274320" algn="just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dirty="0" smtClean="0"/>
              <a:t>	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Спонтанный ребенок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естественное,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имульсивное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хитрое, эгоцентричное поведение: «Это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дурацкие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поручения меня уже достали» «Вы это сделали просто замечательно!»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Приспосабливающийся ребенок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-беспомощное, боязливое, приспосабливающееся к нормам, уступчивое поведение: «Я бы с радостью, но у меня такие неприятности»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Бунтующий ребенок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протестующее, бросающее вызов поведение: "Я это делать не буду!" "Вы не имеете права!"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250825" y="188913"/>
            <a:ext cx="8424863" cy="561975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sz="2700" cap="none" smtClean="0">
                <a:solidFill>
                  <a:srgbClr val="000099"/>
                </a:solidFill>
              </a:rPr>
              <a:t>Типичные проявления различных эго-состояний</a:t>
            </a:r>
            <a:r>
              <a:rPr lang="ru-RU" sz="2600" cap="none" smtClean="0"/>
              <a:t> </a:t>
            </a:r>
          </a:p>
        </p:txBody>
      </p:sp>
      <p:graphicFrame>
        <p:nvGraphicFramePr>
          <p:cNvPr id="47315" name="Group 211"/>
          <p:cNvGraphicFramePr>
            <a:graphicFrameLocks noGrp="1"/>
          </p:cNvGraphicFramePr>
          <p:nvPr/>
        </p:nvGraphicFramePr>
        <p:xfrm>
          <a:off x="107950" y="1125538"/>
          <a:ext cx="8642350" cy="5040312"/>
        </p:xfrm>
        <a:graphic>
          <a:graphicData uri="http://schemas.openxmlformats.org/drawingml/2006/table">
            <a:tbl>
              <a:tblPr/>
              <a:tblGrid>
                <a:gridCol w="863600"/>
                <a:gridCol w="1801813"/>
                <a:gridCol w="1584325"/>
                <a:gridCol w="1511300"/>
                <a:gridCol w="1368425"/>
                <a:gridCol w="1512887"/>
              </a:tblGrid>
              <a:tr h="5540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Schoolbook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ВР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СД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АД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84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СЛОВА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ПЛОХОЙ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ДОЛЖЕН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ОБЯЗАН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ВСЕГДА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МИЛЫЙ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ДОРОГОЙ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ПРЕВОСХОДНО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УМНЫЙ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ПОЧЕМУ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КАК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ПРАВИЛЬНО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ВЕРОЯТНО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ХОЧУ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БУДУ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ЗАБАВНО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УМОРИТЕЛЬНО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МОГУ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СПАСИБО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ХОТЕЛОСЬ БЫ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ПОПЫТАЮСЬ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81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ТОН ГОЛОСА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РЕШИТЕЛЬНЫЙ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КРИТИКУЮЩИЙ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НАСТАВЛЯЮЩИЙ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СНИСХОДИТЕЛЬНЫЙ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МЯГКИЙ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ПОДДЕРЖКА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НЕЖНЫЙ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ТЕПЛЫЙ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НЕЙТРАЛЬНЫЙ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СУХОЙ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МОНОТОННЫЙ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БЕСЦВЕТНЫЙ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ЭНЕРГИЧНЫЙ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ГРОМКИЙ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СЧАСТЛИВЫЙ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СВОБОДНЫЙ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СПОКОЙНЫЙ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НАТЯНУТЫЙ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НЕПОКОРНЫЙ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ПРОНЗИТЕЛЬНЫЙ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38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ВЫРАЖЕНИЕ ЛИЦА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ХМУРЫЕ БРОВИ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СЖАТЫЕ ГУБЫ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СЕРЬЕЗНОЕ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ПРИВЕТЛИВОЕ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УЛЫБЧИВОЕ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ПРИНИМАЮЩЕЕ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ПРИГЛАШАЮЩЕЕ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ЗАДУМЧИВОЕ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ОТКРЫТОЕ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НЕЙТРАЛЬНОЕ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РАССЛАБЛЕННОЕ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ОЖИДАЮЩЕЕ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УДИВЛЕННОЕ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ГНЕВНОЕ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ВЕСЕЛОЕ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НЕВИННОЕ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ПЕЧАЛЬНОЕ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ИГРИВОЕ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СТЫДЛИВОЕ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82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ЯЗЫК ТЕЛА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УКОРЯЮЩИЙ ПАЛЕЦ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РУКИ В БОКИ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ПОЗА НАПОЛЕОНА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РАСКРЫТЫЕ РУКИ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ЛАДОНИ ВВЕРХ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НАКЛОН ВПЕРЕД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МАЛО ЖЕСТОВ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ТЕЛО РАССЛАБЛЕНО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СПИНА ПРЯМАЯ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ШИРОКИЕ ЖЕСТЫ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ПОДВИЖНЫЙ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РАСКОВАННЫЙ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СДЕРЖАННЫЙ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НАТЯНУТЫЙ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ПОДНЯТЫЕ ПЛЕЧИ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zo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457200" y="274638"/>
            <a:ext cx="8002588" cy="114300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b="1" cap="none" smtClean="0"/>
              <a:t>Взаимозависимость </a:t>
            </a:r>
            <a:br>
              <a:rPr lang="ru-RU" b="1" cap="none" smtClean="0"/>
            </a:br>
            <a:r>
              <a:rPr lang="ru-RU" b="1" cap="none" smtClean="0"/>
              <a:t>представлений и поведения</a:t>
            </a:r>
          </a:p>
        </p:txBody>
      </p:sp>
      <p:sp>
        <p:nvSpPr>
          <p:cNvPr id="48130" name="Rectangle 3"/>
          <p:cNvSpPr>
            <a:spLocks noGrp="1"/>
          </p:cNvSpPr>
          <p:nvPr>
            <p:ph type="body" idx="4294967295"/>
          </p:nvPr>
        </p:nvSpPr>
        <p:spPr>
          <a:xfrm>
            <a:off x="3708400" y="2133600"/>
            <a:ext cx="2159000" cy="2016125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1800" smtClean="0"/>
              <a:t>ОПРЕДЕЛЯЮТ</a:t>
            </a:r>
          </a:p>
          <a:p>
            <a:pPr algn="ctr">
              <a:buFont typeface="Wingdings" pitchFamily="2" charset="2"/>
              <a:buNone/>
            </a:pPr>
            <a:endParaRPr lang="ru-RU" sz="1800" smtClean="0"/>
          </a:p>
          <a:p>
            <a:pPr algn="ctr">
              <a:buFont typeface="Wingdings" pitchFamily="2" charset="2"/>
              <a:buNone/>
            </a:pPr>
            <a:r>
              <a:rPr lang="ru-RU" sz="1800" smtClean="0"/>
              <a:t>УСИЛИВАЮТ</a:t>
            </a:r>
          </a:p>
        </p:txBody>
      </p:sp>
      <p:sp>
        <p:nvSpPr>
          <p:cNvPr id="48131" name="Rectangle 5"/>
          <p:cNvSpPr>
            <a:spLocks noChangeArrowheads="1"/>
          </p:cNvSpPr>
          <p:nvPr/>
        </p:nvSpPr>
        <p:spPr bwMode="auto">
          <a:xfrm>
            <a:off x="611188" y="2060575"/>
            <a:ext cx="3095625" cy="1512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chemeClr val="tx2"/>
                </a:solidFill>
              </a:rPr>
              <a:t>МНЕНИЯ</a:t>
            </a:r>
          </a:p>
          <a:p>
            <a:pPr algn="ctr"/>
            <a:r>
              <a:rPr lang="ru-RU" sz="2400" b="1">
                <a:solidFill>
                  <a:schemeClr val="tx2"/>
                </a:solidFill>
              </a:rPr>
              <a:t>СУЖДЕНИЯ</a:t>
            </a:r>
          </a:p>
          <a:p>
            <a:pPr algn="ctr"/>
            <a:r>
              <a:rPr lang="ru-RU" sz="2400" b="1">
                <a:solidFill>
                  <a:schemeClr val="tx2"/>
                </a:solidFill>
              </a:rPr>
              <a:t>ПРЕДСТАВЛЕНИЯ</a:t>
            </a:r>
          </a:p>
        </p:txBody>
      </p:sp>
      <p:sp>
        <p:nvSpPr>
          <p:cNvPr id="48132" name="Rectangle 6"/>
          <p:cNvSpPr>
            <a:spLocks noChangeArrowheads="1"/>
          </p:cNvSpPr>
          <p:nvPr/>
        </p:nvSpPr>
        <p:spPr bwMode="auto">
          <a:xfrm>
            <a:off x="6011863" y="2060575"/>
            <a:ext cx="2232025" cy="1512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chemeClr val="tx2"/>
                </a:solidFill>
              </a:rPr>
              <a:t>ПОВЕДЕНИЕ</a:t>
            </a:r>
          </a:p>
        </p:txBody>
      </p:sp>
      <p:sp>
        <p:nvSpPr>
          <p:cNvPr id="48133" name="Line 7"/>
          <p:cNvSpPr>
            <a:spLocks noChangeShapeType="1"/>
          </p:cNvSpPr>
          <p:nvPr/>
        </p:nvSpPr>
        <p:spPr bwMode="auto">
          <a:xfrm>
            <a:off x="3708400" y="2565400"/>
            <a:ext cx="2232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8134" name="Line 9"/>
          <p:cNvSpPr>
            <a:spLocks noChangeShapeType="1"/>
          </p:cNvSpPr>
          <p:nvPr/>
        </p:nvSpPr>
        <p:spPr bwMode="auto">
          <a:xfrm flipH="1">
            <a:off x="3779838" y="3284538"/>
            <a:ext cx="2232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zo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457200" y="274638"/>
            <a:ext cx="8002588" cy="85090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b="1" cap="none" smtClean="0"/>
              <a:t>Представления </a:t>
            </a:r>
            <a:br>
              <a:rPr lang="ru-RU" b="1" cap="none" smtClean="0"/>
            </a:br>
            <a:r>
              <a:rPr lang="ru-RU" b="1" cap="none" smtClean="0"/>
              <a:t>и жизненные позиции</a:t>
            </a:r>
            <a:r>
              <a:rPr lang="ru-RU" cap="none" smtClean="0"/>
              <a:t> </a:t>
            </a:r>
          </a:p>
        </p:txBody>
      </p:sp>
      <p:pic>
        <p:nvPicPr>
          <p:cNvPr id="49154" name="Picture 6" descr="&amp;ZHcy;&amp;icy;&amp;zcy;&amp;ncy;&amp;iecy;&amp;ncy;&amp;ncy;&amp;ycy;&amp;iecy; &amp;pcy;&amp;ocy;&amp;zcy;&amp;icy;&amp;tscy;&amp;icy;&amp;icy; &amp;vcy; &amp;tcy;&amp;rcy;&amp;acy;&amp;ncy;&amp;zcy;&amp;acy;&amp;kcy;&amp;tcy;&amp;ncy;&amp;ocy;&amp;mcy; &amp;acy;&amp;ncy;&amp;acy;&amp;lcy;&amp;icy;&amp;zcy;&amp;iecy; - &amp;Pcy;&amp;scy;&amp;icy;&amp;khcy;&amp;ocy;&amp;lcy;&amp;ocy;&amp;gcy;&amp;ocy;&amp;scy;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</a:blip>
          <a:srcRect/>
          <a:stretch>
            <a:fillRect/>
          </a:stretch>
        </p:blipFill>
        <p:spPr bwMode="auto">
          <a:xfrm>
            <a:off x="539750" y="1446213"/>
            <a:ext cx="7993063" cy="520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72452" cy="11430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Межличностные </a:t>
            </a:r>
            <a:r>
              <a:rPr lang="en-US" sz="36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en-US" sz="36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36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отношения</a:t>
            </a:r>
            <a:r>
              <a:rPr lang="en-US" sz="36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36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-</a:t>
            </a:r>
            <a:r>
              <a:rPr lang="en-US" sz="36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3600" b="1" cap="none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трансакты</a:t>
            </a:r>
            <a:endParaRPr lang="ru-RU" sz="3600" b="1" cap="non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900988" cy="4873625"/>
          </a:xfrm>
        </p:spPr>
        <p:txBody>
          <a:bodyPr>
            <a:normAutofit/>
          </a:bodyPr>
          <a:lstStyle/>
          <a:p>
            <a:pPr marL="274320" indent="-274320" algn="just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ru-RU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4320" indent="-274320" algn="just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ru-RU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4320" indent="-274320" algn="just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Трансакт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любое словесное или бессловесное общение как минимум двух людей. 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4320" indent="-274320" algn="just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</a:rPr>
              <a:t>Формы трансакции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357166"/>
            <a:ext cx="7829576" cy="6116786"/>
          </a:xfrm>
        </p:spPr>
        <p:txBody>
          <a:bodyPr>
            <a:normAutofit/>
          </a:bodyPr>
          <a:lstStyle/>
          <a:p>
            <a:pPr marL="274320" indent="-274320"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Параллельные</a:t>
            </a:r>
            <a:endParaRPr lang="en-US" sz="3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marL="274320" indent="-274320"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ru-RU" sz="3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marL="274320" indent="-274320" algn="just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реакция человека напрямую зависит от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того эго-состояния, которое затронул его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собеседник; 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коммуникации всегда участвуют лишь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два эго-состояния;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могут длиться долго, но не всегда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конструктивно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85728"/>
            <a:ext cx="7467600" cy="917596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Параллельные </a:t>
            </a:r>
            <a:r>
              <a:rPr lang="ru-RU" sz="3600" b="1" cap="none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трансакты</a:t>
            </a:r>
            <a:endParaRPr lang="ru-RU" sz="3600" b="1" cap="non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429125" y="2357438"/>
            <a:ext cx="4429125" cy="2786062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С: 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 отправили инструмент на стерилизацию?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Р: 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Да, сегодня утром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2227" name="Рисунок 5" descr="Безымянный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1785938"/>
            <a:ext cx="3976687" cy="414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</a:rPr>
              <a:t>Формы трансакции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71472" y="571480"/>
            <a:ext cx="7715304" cy="4873752"/>
          </a:xfrm>
        </p:spPr>
        <p:txBody>
          <a:bodyPr>
            <a:normAutofit/>
          </a:bodyPr>
          <a:lstStyle/>
          <a:p>
            <a:pPr marL="274320" indent="-274320"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Перекрестные:</a:t>
            </a:r>
          </a:p>
          <a:p>
            <a:pPr marL="274320" indent="-274320"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ru-RU" sz="3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marL="274320" indent="-274320" algn="just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неадекватая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реакция партнера направлена не из 	того эго- состояния, на которое был направлен стимул, а неожиданно для собеседника - из другого эго-состояния;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коммуникация временно разрушается.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85728"/>
            <a:ext cx="7467600" cy="868346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Перекрестные </a:t>
            </a:r>
            <a:r>
              <a:rPr lang="ru-RU" sz="3600" b="1" cap="none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трансакты</a:t>
            </a:r>
            <a:endParaRPr lang="ru-RU" sz="3600" b="1" cap="non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929188" y="2500313"/>
            <a:ext cx="3786187" cy="3043237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С: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 не знаешь, куда я положил ключ от кабинета?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Р: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разбрасывал бы вещи, где попало не искала бы.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4275" name="Рисунок 3" descr="Безымянный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1500188"/>
            <a:ext cx="4465638" cy="481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85728"/>
            <a:ext cx="7467600" cy="72547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Перекрестные </a:t>
            </a:r>
            <a:r>
              <a:rPr lang="ru-RU" sz="3600" b="1" cap="none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трансакты</a:t>
            </a:r>
            <a:endParaRPr lang="ru-RU" sz="3600" b="1" cap="non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714875" y="2286000"/>
            <a:ext cx="4286250" cy="3071813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С: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 отправили инструменты в стерилизатор?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Р: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Какое отношение это имеет ко мне !?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Спросите того, кто отправлял.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5299" name="Рисунок 4" descr="Безымянный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1571625"/>
            <a:ext cx="4143375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3076" y="-165100"/>
            <a:ext cx="7901014" cy="725471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Характеристики эго-состояний</a:t>
            </a:r>
            <a:endParaRPr lang="ru-RU" b="1" cap="non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graphicFrame>
        <p:nvGraphicFramePr>
          <p:cNvPr id="39959" name="Group 23"/>
          <p:cNvGraphicFramePr>
            <a:graphicFrameLocks noGrp="1"/>
          </p:cNvGraphicFramePr>
          <p:nvPr>
            <p:ph sz="quarter" idx="1"/>
          </p:nvPr>
        </p:nvGraphicFramePr>
        <p:xfrm>
          <a:off x="179388" y="733425"/>
          <a:ext cx="8569325" cy="6124575"/>
        </p:xfrm>
        <a:graphic>
          <a:graphicData uri="http://schemas.openxmlformats.org/drawingml/2006/table">
            <a:tbl>
              <a:tblPr/>
              <a:tblGrid>
                <a:gridCol w="1290637"/>
                <a:gridCol w="1893888"/>
                <a:gridCol w="1739900"/>
                <a:gridCol w="1976437"/>
                <a:gridCol w="1668463"/>
              </a:tblGrid>
              <a:tr h="952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Название</a:t>
                      </a:r>
                      <a:endParaRPr kumimoji="0" lang="ru-RU" sz="14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Schoolbook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Основные функции</a:t>
                      </a:r>
                      <a:endParaRPr kumimoji="0" lang="ru-RU" sz="12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Мимическое выражение</a:t>
                      </a:r>
                      <a:endParaRPr kumimoji="0" lang="ru-RU" sz="12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Характерная лексика</a:t>
                      </a:r>
                      <a:endParaRPr kumimoji="0" lang="ru-RU" sz="12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Полное преобладание компонента при блокировке других</a:t>
                      </a:r>
                      <a:endParaRPr kumimoji="0" lang="ru-RU" sz="10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2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entury Schoolbook" pitchFamily="18" charset="0"/>
                        </a:rPr>
                        <a:t>Родитель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entury Schoolbook" pitchFamily="18" charset="0"/>
                        </a:rPr>
                        <a:t>Дает возможность эффективно действовать в качестве реальных родителей. Осуществляет автоматические реакции и решения. Уменьшает тревогу. Сохраняет моральные и этические нормы. Сохраняет и передает традиции культуры.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entury Schoolbook" pitchFamily="18" charset="0"/>
                          <a:ea typeface="Calibri" pitchFamily="34" charset="0"/>
                          <a:cs typeface="Times New Roman" pitchFamily="18" charset="0"/>
                        </a:rPr>
                        <a:t>Характеризуется проявлением таких качеств, как тепло, ободрение, чрезмерная заботливость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entury Schoolbook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entury Schoolbook" pitchFamily="18" charset="0"/>
                        </a:rPr>
                        <a:t>Нахмуренный лоб, поджатые губы, указующий перст, руки на бедрах, на груди, заламывание рук, жесты запрещения, отказа.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entury Schoolbook" pitchFamily="18" charset="0"/>
                        </a:rPr>
                        <a:t>Ободряющее, советующее, поддерживающее, покровительствен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-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entury Schoolbook" pitchFamily="18" charset="0"/>
                        </a:rPr>
                        <a:t>ное, 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с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entury Schoolbook" pitchFamily="18" charset="0"/>
                        </a:rPr>
                        <a:t>верхзаботли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-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entury Schoolbook" pitchFamily="18" charset="0"/>
                        </a:rPr>
                        <a:t>вое, открытые позы, поглаживание по плечу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entury Schoolbook" pitchFamily="18" charset="0"/>
                        </a:rPr>
                        <a:t>«Прекрати раз и навсегда», « Ни за что на свете», «Не позволю так обращаться!» - оценочные суждения.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«Я могу Вас понять», 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entury Schoolbook" pitchFamily="18" charset="0"/>
                          <a:ea typeface="Calibri" pitchFamily="34" charset="0"/>
                          <a:cs typeface="Times New Roman" pitchFamily="18" charset="0"/>
                        </a:rPr>
                        <a:t>«Лучше не делай этого, может быть опасно», « Я сделаю эту работу за тебя»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entury Schoolbook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entury Schoolbook" pitchFamily="18" charset="0"/>
                        </a:rPr>
                        <a:t>Живет и действует согласно установившимся нормам. Воспринимаем враждебно любые изменения.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entury Schoolbook" pitchFamily="18" charset="0"/>
                          <a:ea typeface="Calibri" pitchFamily="34" charset="0"/>
                          <a:cs typeface="Times New Roman" pitchFamily="18" charset="0"/>
                        </a:rPr>
                        <a:t>Стремление к конт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entury Schoolbook" pitchFamily="18" charset="0"/>
                        </a:rPr>
                        <a:t>ролю и принятию ответственности на себя</a:t>
                      </a: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</a:rPr>
              <a:t>Формы трансакции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642918"/>
            <a:ext cx="8286808" cy="5857916"/>
          </a:xfrm>
        </p:spPr>
        <p:txBody>
          <a:bodyPr>
            <a:normAutofit/>
          </a:bodyPr>
          <a:lstStyle/>
          <a:p>
            <a:pPr marL="274320" indent="-274320"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Скрытые:</a:t>
            </a:r>
          </a:p>
          <a:p>
            <a:pPr marL="274320" indent="-274320"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ru-RU" sz="3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коммуникация осуществляется одновременно на двух уровнях;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то, что произносится, что ясно-социальный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уровень;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то, что не произносится, но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подразумевается психологический уровень;</a:t>
            </a:r>
          </a:p>
          <a:p>
            <a:pPr marL="274320" lvl="1" indent="-274320" eaLnBrk="1" fontAlgn="auto" hangingPunct="1">
              <a:spcBef>
                <a:spcPts val="600"/>
              </a:spcBef>
              <a:spcAft>
                <a:spcPts val="0"/>
              </a:spcAft>
              <a:buSzPct val="70000"/>
              <a:buFont typeface="Wingdings"/>
              <a:buChar char=""/>
              <a:defRPr/>
            </a:pPr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коммуникации участвует четыре эго-состояния.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ru-RU" dirty="0" smtClean="0"/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	</a:t>
            </a:r>
          </a:p>
          <a:p>
            <a:pPr lvl="2" indent="-182880" eaLnBrk="1" fontAlgn="auto" hangingPunct="1">
              <a:spcAft>
                <a:spcPts val="0"/>
              </a:spcAft>
              <a:buClr>
                <a:schemeClr val="accent1">
                  <a:shade val="75000"/>
                </a:schemeClr>
              </a:buClr>
              <a:buFont typeface="Wingdings"/>
              <a:buChar char=""/>
              <a:defRPr/>
            </a:pPr>
            <a:endParaRPr lang="ru-RU" sz="1800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14290"/>
            <a:ext cx="7467600" cy="868346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Скрытые </a:t>
            </a:r>
            <a:r>
              <a:rPr lang="ru-RU" sz="3600" b="1" cap="none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трансакты</a:t>
            </a:r>
            <a:endParaRPr lang="ru-RU" sz="3600" b="1" cap="non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0" y="1571625"/>
            <a:ext cx="4357688" cy="4614863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С1 (социальный уровень) растягивая слова: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 выполнили задание?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Р1: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Да-да, сейчас заканчиваю.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С2 (психол. уровень)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И сколько вам нужно еще времени?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Р2: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Знаете оставьте меня в покое. Почему вы меня вечно погоняете</a:t>
            </a:r>
            <a:r>
              <a:rPr lang="ru-RU" dirty="0" smtClean="0"/>
              <a:t>!</a:t>
            </a:r>
            <a:endParaRPr lang="ru-RU" dirty="0"/>
          </a:p>
        </p:txBody>
      </p:sp>
      <p:pic>
        <p:nvPicPr>
          <p:cNvPr id="57347" name="Рисунок 3" descr="Безымянный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1643063"/>
            <a:ext cx="4313238" cy="450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32" y="214290"/>
            <a:ext cx="4424370" cy="857256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Резюме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625" y="1500188"/>
            <a:ext cx="8043863" cy="4643437"/>
          </a:xfrm>
        </p:spPr>
        <p:txBody>
          <a:bodyPr>
            <a:noAutofit/>
          </a:bodyPr>
          <a:lstStyle/>
          <a:p>
            <a:pPr marL="274320" indent="-274320" algn="just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бывает плохих или хороших эго-состояний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успешного общения необходимо свободно владеть всеми состояниями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Старайтесь использовать параллельные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трансакты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избегайте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сверх-критичного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состояния Родителя, оно деструктивно для общения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информированного согласия необходимо  общение позиции «Взрослый-Взрослый»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Использование скрытых трансакций уместно, когда на психологическом уровне присутствует отношение «вы мне симпатичны»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cap="none" smtClean="0"/>
          </a:p>
        </p:txBody>
      </p:sp>
      <p:sp>
        <p:nvSpPr>
          <p:cNvPr id="38914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8915" name="Picture 4" descr="image03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79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</a:rPr>
              <a:t>Различные эго-состояния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500042"/>
            <a:ext cx="7972452" cy="5857916"/>
          </a:xfrm>
        </p:spPr>
        <p:txBody>
          <a:bodyPr>
            <a:normAutofit lnSpcReduction="10000"/>
          </a:bodyPr>
          <a:lstStyle/>
          <a:p>
            <a:pPr marL="274320" indent="-274320"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b="1" dirty="0" smtClean="0">
                <a:solidFill>
                  <a:schemeClr val="bg1"/>
                </a:solidFill>
              </a:rPr>
              <a:t>	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Эго-состояния Взрослого и типичные способы поведения и  высказывания</a:t>
            </a:r>
            <a:endParaRPr lang="en-US" sz="3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marL="274320" indent="-274320"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ru-RU" b="1" dirty="0" smtClean="0"/>
          </a:p>
          <a:p>
            <a:pPr marL="274320" indent="-274320"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Взрослый –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274320" indent="-274320"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собирает, дает информацию, оценивает альтернативы, принимает решения, учитывает реальное положение дел, готов к диалогу: </a:t>
            </a: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4320" indent="-274320"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«Что помешало достижению цели?" </a:t>
            </a: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4320" indent="-274320"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 Кто выполнил поручение ?" </a:t>
            </a: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4320" indent="-274320"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"Эту проблему мы решим в отделении"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14290"/>
            <a:ext cx="7829576" cy="79690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Характеристики эго-состояний</a:t>
            </a:r>
            <a:endParaRPr lang="ru-RU" b="1" cap="non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graphicFrame>
        <p:nvGraphicFramePr>
          <p:cNvPr id="60443" name="Group 27"/>
          <p:cNvGraphicFramePr>
            <a:graphicFrameLocks noGrp="1"/>
          </p:cNvGraphicFramePr>
          <p:nvPr>
            <p:ph sz="quarter" idx="1"/>
          </p:nvPr>
        </p:nvGraphicFramePr>
        <p:xfrm>
          <a:off x="285750" y="1214438"/>
          <a:ext cx="8215313" cy="5348287"/>
        </p:xfrm>
        <a:graphic>
          <a:graphicData uri="http://schemas.openxmlformats.org/drawingml/2006/table">
            <a:tbl>
              <a:tblPr/>
              <a:tblGrid>
                <a:gridCol w="1643063"/>
                <a:gridCol w="1928812"/>
                <a:gridCol w="1214438"/>
                <a:gridCol w="1571625"/>
                <a:gridCol w="1857375"/>
              </a:tblGrid>
              <a:tr h="869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entury Schoolbook" pitchFamily="18" charset="0"/>
                        </a:rPr>
                        <a:t>Название</a:t>
                      </a:r>
                      <a:endParaRPr kumimoji="0" lang="ru-RU" sz="13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entury Schoolbook" pitchFamily="18" charset="0"/>
                        </a:rPr>
                        <a:t>Основные функции</a:t>
                      </a:r>
                      <a:endParaRPr kumimoji="0" lang="ru-RU" sz="13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entury Schoolbook" pitchFamily="18" charset="0"/>
                        </a:rPr>
                        <a:t>Мимическое выражение</a:t>
                      </a:r>
                      <a:endParaRPr kumimoji="0" lang="ru-RU" sz="13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entury Schoolbook" pitchFamily="18" charset="0"/>
                        </a:rPr>
                        <a:t>Характерная лексика</a:t>
                      </a:r>
                      <a:endParaRPr kumimoji="0" lang="ru-RU" sz="13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entury Schoolbook" pitchFamily="18" charset="0"/>
                        </a:rPr>
                        <a:t>Полное преобладание компонента при блокировке других</a:t>
                      </a:r>
                      <a:endParaRPr kumimoji="0" lang="ru-RU" sz="13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02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entury Schoolbook" pitchFamily="18" charset="0"/>
                        </a:rPr>
                        <a:t>Взрослый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entury Schoolbook" pitchFamily="18" charset="0"/>
                        </a:rPr>
                        <a:t>Производит объективную обработку информации, высчитывает вероятности, существенные для взаимодействия с окружающими и удовлетворения своих интересов. Регулирует деятельность Родителя и Ребенка, осуществляет посредничество между ними. Формирует «Я - концепцию». Является воспроизведением опыта, приобретенного в течение всей жизни.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entury Schoolbook" pitchFamily="18" charset="0"/>
                          <a:cs typeface="Times New Roman" pitchFamily="18" charset="0"/>
                        </a:rPr>
                        <a:t>Раскрепощенно  по-деловому, открыто задавая вопросы, сравнивая, задумываясь. Отстаивая свою позицию, принимая другого безоценочно</a:t>
                      </a: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entury Schoolbook" pitchFamily="18" charset="0"/>
                        </a:rPr>
                        <a:t>Конструктивный, способный, экономный. Способ выражения мысли допускает возможность дискуссии, « Возможно». «Вероятно», « Я думаю…», «Как Вы считаете?»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entury Schoolbook" pitchFamily="18" charset="0"/>
                        </a:rPr>
                        <a:t>Человек рациональный, объективный, не поддающийся сиюминутным проявлениям  эмоций, склонный к диалогу для решения проблем .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4663" y="6350"/>
            <a:ext cx="7972451" cy="796909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Характеристики эго-состояний</a:t>
            </a:r>
            <a:endParaRPr lang="ru-RU" b="1" cap="non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323850" y="1125538"/>
          <a:ext cx="8496300" cy="5543550"/>
        </p:xfrm>
        <a:graphic>
          <a:graphicData uri="http://schemas.openxmlformats.org/drawingml/2006/table">
            <a:tbl>
              <a:tblPr/>
              <a:tblGrid>
                <a:gridCol w="1698625"/>
                <a:gridCol w="1925638"/>
                <a:gridCol w="1370012"/>
                <a:gridCol w="1751013"/>
                <a:gridCol w="1751012"/>
              </a:tblGrid>
              <a:tr h="877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Название</a:t>
                      </a:r>
                      <a:endParaRPr kumimoji="0" lang="ru-RU" sz="11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Основные функции</a:t>
                      </a:r>
                      <a:endParaRPr kumimoji="0" lang="ru-RU" sz="11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Мимическое выражение</a:t>
                      </a:r>
                      <a:endParaRPr kumimoji="0" lang="ru-RU" sz="11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Характерная лексика</a:t>
                      </a:r>
                      <a:endParaRPr kumimoji="0" lang="ru-RU" sz="11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Полное преобладание компонента при блокировке других</a:t>
                      </a:r>
                      <a:endParaRPr kumimoji="0" lang="ru-RU" sz="11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65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Ребенок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Его сферы - интуиция, порыв, радость, очарование, подражание, любопытство, поддразнивание, испуг, страх, опрометчивые поступки и все биологическое, инстинктивное. Нуждается в защите, ощущении безопасности, поддержке, помощи 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Выражение застенчивости, хитрости, любопытства, страха, улыбка, смех. Печаль, огорчение, следование правилам и нормам, демонстрация примерного, свободного, импульсивного или протестного поведения 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Восклицания, клятвы, ругательства, междометия. «Я хочу», «Так тебе и надо!», « Я не смогу это сделать», «Почему всегда я?»,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« Оставьте меня в покое!», « Я этого делать не буду!»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Не занимается рациональным формированием и использованием ресурсов. Подвергается множеству опасностей. Не интересуется последствиями своего поведения.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cap="none" smtClean="0"/>
          </a:p>
        </p:txBody>
      </p:sp>
      <p:sp>
        <p:nvSpPr>
          <p:cNvPr id="43010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3011" name="Picture 4" descr="cOVG0tXENFnd_RC3e_0E65bFuVNi-LGzJmnlsttYTabozFGwqjt7_8cFuOUo22ZDuKM1W4M-0O_DayywdzxgznaOpA5yF0CTgPRR89hHfluzmAFHRZM-1024x75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76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563938" y="476250"/>
            <a:ext cx="4937125" cy="6381750"/>
          </a:xfrm>
        </p:spPr>
        <p:txBody>
          <a:bodyPr>
            <a:normAutofit/>
          </a:bodyPr>
          <a:lstStyle/>
          <a:p>
            <a:pPr eaLnBrk="1" hangingPunct="1">
              <a:buFont typeface="Wingdings 2" pitchFamily="18" charset="2"/>
              <a:buNone/>
              <a:defRPr/>
            </a:pPr>
            <a:r>
              <a:rPr lang="ru-RU"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Родитель: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32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Заботливый,</a:t>
            </a:r>
            <a:endParaRPr lang="ru-RU" sz="320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32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Критический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3200" b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ru-RU"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Взрослый</a:t>
            </a:r>
          </a:p>
          <a:p>
            <a:pPr eaLnBrk="1" hangingPunct="1">
              <a:defRPr/>
            </a:pPr>
            <a:endParaRPr lang="ru-RU" sz="3200" b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ru-RU"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Ребенок: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32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Спонтанный,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32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приспосабливающийся,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32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бунтующий</a:t>
            </a:r>
          </a:p>
          <a:p>
            <a:pPr eaLnBrk="1" hangingPunct="1">
              <a:defRPr/>
            </a:pPr>
            <a:endParaRPr lang="ru-RU" smtClean="0">
              <a:solidFill>
                <a:srgbClr val="FFFFFF"/>
              </a:solidFill>
            </a:endParaRPr>
          </a:p>
        </p:txBody>
      </p:sp>
      <p:pic>
        <p:nvPicPr>
          <p:cNvPr id="44034" name="Picture 5" descr="http://psychologblog.ru/wp-content/uploads/2013/08/NDNmLWJiZ.gif"/>
          <p:cNvPicPr>
            <a:picLocks noChangeAspect="1" noChangeArrowheads="1"/>
          </p:cNvPicPr>
          <p:nvPr/>
        </p:nvPicPr>
        <p:blipFill>
          <a:blip r:embed="rId2"/>
          <a:srcRect l="6569" r="4782"/>
          <a:stretch>
            <a:fillRect/>
          </a:stretch>
        </p:blipFill>
        <p:spPr bwMode="auto">
          <a:xfrm>
            <a:off x="0" y="0"/>
            <a:ext cx="33845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72452" cy="11430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Эго-состояния Родителя и типичные способы поведения и  высказывания:</a:t>
            </a:r>
            <a:endParaRPr lang="ru-RU" sz="2800" b="1" cap="non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50" y="1600200"/>
            <a:ext cx="4071938" cy="2328863"/>
          </a:xfrm>
        </p:spPr>
        <p:txBody>
          <a:bodyPr>
            <a:noAutofit/>
          </a:bodyPr>
          <a:lstStyle/>
          <a:p>
            <a:pPr marL="274320" indent="-274320"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1800" dirty="0" smtClean="0"/>
              <a:t>	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Заботливый родитель </a:t>
            </a:r>
            <a:endParaRPr lang="en-US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4320" indent="-274320"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утешает, исправляет, помогает:  «Это мы сделаем» «Не бойся» «Мы все тебе поможем»</a:t>
            </a:r>
            <a:endParaRPr lang="ru-R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1800" dirty="0" smtClean="0"/>
              <a:t> 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1800" dirty="0" smtClean="0"/>
              <a:t>	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ru-RU" sz="1800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857750" y="1643063"/>
            <a:ext cx="3784600" cy="2214562"/>
          </a:xfrm>
        </p:spPr>
        <p:txBody>
          <a:bodyPr>
            <a:normAutofit fontScale="77500" lnSpcReduction="20000"/>
          </a:bodyPr>
          <a:lstStyle/>
          <a:p>
            <a:pPr marL="274320" indent="-274320"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Критический родитель</a:t>
            </a:r>
          </a:p>
          <a:p>
            <a:pPr marL="274320" indent="-274320"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грозит, критикует,</a:t>
            </a:r>
          </a:p>
          <a:p>
            <a:pPr marL="274320" indent="-274320"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приказывает:  «Опять</a:t>
            </a:r>
          </a:p>
          <a:p>
            <a:pPr marL="274320" indent="-274320"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 опоздали  на работу?»</a:t>
            </a:r>
          </a:p>
          <a:p>
            <a:pPr marL="274320" indent="-274320"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«Вы обязаны выполнять </a:t>
            </a:r>
          </a:p>
          <a:p>
            <a:pPr marL="274320" indent="-274320"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поручения!»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 descr="ant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29190" y="4000504"/>
            <a:ext cx="3429011" cy="25717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pic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0100" y="3929066"/>
            <a:ext cx="3000396" cy="2721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1">
  <a:themeElements>
    <a:clrScheme name="Клен 3">
      <a:dk1>
        <a:srgbClr val="000000"/>
      </a:dk1>
      <a:lt1>
        <a:srgbClr val="FFFFCC"/>
      </a:lt1>
      <a:dk2>
        <a:srgbClr val="A26D18"/>
      </a:dk2>
      <a:lt2>
        <a:srgbClr val="F9D793"/>
      </a:lt2>
      <a:accent1>
        <a:srgbClr val="FFD05B"/>
      </a:accent1>
      <a:accent2>
        <a:srgbClr val="FEE1A8"/>
      </a:accent2>
      <a:accent3>
        <a:srgbClr val="FFFFE2"/>
      </a:accent3>
      <a:accent4>
        <a:srgbClr val="000000"/>
      </a:accent4>
      <a:accent5>
        <a:srgbClr val="FFE4B5"/>
      </a:accent5>
      <a:accent6>
        <a:srgbClr val="E6CC98"/>
      </a:accent6>
      <a:hlink>
        <a:srgbClr val="FF0000"/>
      </a:hlink>
      <a:folHlink>
        <a:srgbClr val="CC6600"/>
      </a:folHlink>
    </a:clrScheme>
    <a:fontScheme name="Клен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Клен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лен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Эркер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1110</TotalTime>
  <Words>627</Words>
  <Application>Microsoft Office PowerPoint</Application>
  <PresentationFormat>Экран (4:3)</PresentationFormat>
  <Paragraphs>174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9</vt:i4>
      </vt:variant>
      <vt:variant>
        <vt:lpstr>Заголовки слайдов</vt:lpstr>
      </vt:variant>
      <vt:variant>
        <vt:i4>22</vt:i4>
      </vt:variant>
    </vt:vector>
  </HeadingPairs>
  <TitlesOfParts>
    <vt:vector size="37" baseType="lpstr">
      <vt:lpstr>Arial</vt:lpstr>
      <vt:lpstr>Times New Roman</vt:lpstr>
      <vt:lpstr>Wingdings</vt:lpstr>
      <vt:lpstr>Calibri</vt:lpstr>
      <vt:lpstr>Century Schoolbook</vt:lpstr>
      <vt:lpstr>Wingdings 2</vt:lpstr>
      <vt:lpstr>Тема1</vt:lpstr>
      <vt:lpstr>Оформление по умолчанию</vt:lpstr>
      <vt:lpstr>Эркер</vt:lpstr>
      <vt:lpstr>Тема1</vt:lpstr>
      <vt:lpstr>Эркер</vt:lpstr>
      <vt:lpstr>Эркер</vt:lpstr>
      <vt:lpstr>Эркер</vt:lpstr>
      <vt:lpstr>Эркер</vt:lpstr>
      <vt:lpstr>Эркер</vt:lpstr>
      <vt:lpstr>Создание эффективных  моделей взаимопонимания  в соответствии с теорией Э.Берна </vt:lpstr>
      <vt:lpstr>Слайд 2</vt:lpstr>
      <vt:lpstr>Слайд 3</vt:lpstr>
      <vt:lpstr>РАЗЛИЧНЫЕ ЭГО-СОСТОЯНИЯ</vt:lpstr>
      <vt:lpstr>Слайд 5</vt:lpstr>
      <vt:lpstr>Слайд 6</vt:lpstr>
      <vt:lpstr>Слайд 7</vt:lpstr>
      <vt:lpstr>Слайд 8</vt:lpstr>
      <vt:lpstr>Слайд 9</vt:lpstr>
      <vt:lpstr>РАЗЛИЧНЫЕ ЭГО-СОСТОЯНИЯ</vt:lpstr>
      <vt:lpstr>Типичные проявления различных эго-состояний </vt:lpstr>
      <vt:lpstr>Взаимозависимость  представлений и поведения</vt:lpstr>
      <vt:lpstr>Представления  и жизненные позиции </vt:lpstr>
      <vt:lpstr>Слайд 14</vt:lpstr>
      <vt:lpstr>ФОРМЫ ТРАНСАКЦИИ</vt:lpstr>
      <vt:lpstr>Слайд 16</vt:lpstr>
      <vt:lpstr>ФОРМЫ ТРАНСАКЦИИ</vt:lpstr>
      <vt:lpstr>Слайд 18</vt:lpstr>
      <vt:lpstr>Слайд 19</vt:lpstr>
      <vt:lpstr>ФОРМЫ ТРАНСАКЦИИ</vt:lpstr>
      <vt:lpstr>Слайд 21</vt:lpstr>
      <vt:lpstr>Слайд 22</vt:lpstr>
    </vt:vector>
  </TitlesOfParts>
  <Company>ГОУ СПО "КОМК"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Лилия Ивановна</dc:creator>
  <cp:lastModifiedBy>Ольга Викторовна</cp:lastModifiedBy>
  <cp:revision>77</cp:revision>
  <dcterms:created xsi:type="dcterms:W3CDTF">2010-02-26T01:47:07Z</dcterms:created>
  <dcterms:modified xsi:type="dcterms:W3CDTF">2015-06-15T07:16:08Z</dcterms:modified>
</cp:coreProperties>
</file>