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6" r:id="rId3"/>
    <p:sldId id="257" r:id="rId4"/>
    <p:sldId id="275" r:id="rId5"/>
    <p:sldId id="265" r:id="rId6"/>
    <p:sldId id="277" r:id="rId7"/>
    <p:sldId id="27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50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943839573380745E-3"/>
          <c:y val="0.13977209896574799"/>
          <c:w val="0.98835719642261988"/>
          <c:h val="0.76816077283402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трудоустроены</c:v>
                </c:pt>
              </c:strCache>
            </c:strRef>
          </c:tx>
          <c:spPr>
            <a:solidFill>
              <a:srgbClr val="98E13F"/>
            </a:solidFill>
          </c:spPr>
          <c:invertIfNegative val="0"/>
          <c:dLbls>
            <c:dLbl>
              <c:idx val="0"/>
              <c:layout>
                <c:manualLayout>
                  <c:x val="1.4575974570318633E-2"/>
                  <c:y val="-1.663433356385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18377113286783E-2"/>
                  <c:y val="-1.663433356385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038982812744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03182199223181E-2"/>
                  <c:y val="-9.5053334650608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АСФ</c:v>
                </c:pt>
                <c:pt idx="1">
                  <c:v>БФ</c:v>
                </c:pt>
                <c:pt idx="2">
                  <c:v>ЛКФ</c:v>
                </c:pt>
                <c:pt idx="3">
                  <c:v>ПФ</c:v>
                </c:pt>
                <c:pt idx="4">
                  <c:v>НФ</c:v>
                </c:pt>
                <c:pt idx="5">
                  <c:v>Кемерово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86.5</c:v>
                </c:pt>
                <c:pt idx="1">
                  <c:v>83.9</c:v>
                </c:pt>
                <c:pt idx="2">
                  <c:v>70.3</c:v>
                </c:pt>
                <c:pt idx="3">
                  <c:v>84.2</c:v>
                </c:pt>
                <c:pt idx="4">
                  <c:v>86.2</c:v>
                </c:pt>
                <c:pt idx="5">
                  <c:v>88.6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продолжили обучение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6361012346062286E-3"/>
                  <c:y val="-1.299344926234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11582855817536E-3"/>
                  <c:y val="-1.061711303220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18377113286783E-2"/>
                  <c:y val="-4.752666732530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8377113286783E-2"/>
                  <c:y val="-1.663452067671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60779656255041E-2"/>
                  <c:y val="-1.188166683132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5696563227473455E-3"/>
                  <c:y val="-1.10314802911147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АСФ</c:v>
                </c:pt>
                <c:pt idx="1">
                  <c:v>БФ</c:v>
                </c:pt>
                <c:pt idx="2">
                  <c:v>ЛКФ</c:v>
                </c:pt>
                <c:pt idx="3">
                  <c:v>ПФ</c:v>
                </c:pt>
                <c:pt idx="4">
                  <c:v>НФ</c:v>
                </c:pt>
                <c:pt idx="5">
                  <c:v>Кемерово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8.1</c:v>
                </c:pt>
                <c:pt idx="1">
                  <c:v>5.3</c:v>
                </c:pt>
                <c:pt idx="2">
                  <c:v>14.3</c:v>
                </c:pt>
                <c:pt idx="3">
                  <c:v>2.4</c:v>
                </c:pt>
                <c:pt idx="4">
                  <c:v>6.5</c:v>
                </c:pt>
                <c:pt idx="5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служба в РА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51449709722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19543982292568E-3"/>
                  <c:y val="-9.7356753642360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691151837829987E-3"/>
                  <c:y val="8.356306663600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74963251946365E-3"/>
                  <c:y val="1.165665055303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887424901506666E-3"/>
                  <c:y val="8.1085951690122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780725218566702E-3"/>
                  <c:y val="7.8818761739651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АСФ</c:v>
                </c:pt>
                <c:pt idx="1">
                  <c:v>БФ</c:v>
                </c:pt>
                <c:pt idx="2">
                  <c:v>ЛКФ</c:v>
                </c:pt>
                <c:pt idx="3">
                  <c:v>ПФ</c:v>
                </c:pt>
                <c:pt idx="4">
                  <c:v>НФ</c:v>
                </c:pt>
                <c:pt idx="5">
                  <c:v>Кемерово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1.4</c:v>
                </c:pt>
                <c:pt idx="1">
                  <c:v>0</c:v>
                </c:pt>
                <c:pt idx="2">
                  <c:v>1.1000000000000001</c:v>
                </c:pt>
                <c:pt idx="3">
                  <c:v>0</c:v>
                </c:pt>
                <c:pt idx="4">
                  <c:v>1.2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отпуск по уходу за ребенком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>
                <c:manualLayout>
                  <c:x val="1.4575974570318639E-3"/>
                  <c:y val="-4.7526667325305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173634529409578E-3"/>
                  <c:y val="-7.1289547293619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650835312252638E-3"/>
                  <c:y val="-1.0921222116229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АСФ</c:v>
                </c:pt>
                <c:pt idx="1">
                  <c:v>БФ</c:v>
                </c:pt>
                <c:pt idx="2">
                  <c:v>ЛКФ</c:v>
                </c:pt>
                <c:pt idx="3">
                  <c:v>ПФ</c:v>
                </c:pt>
                <c:pt idx="4">
                  <c:v>НФ</c:v>
                </c:pt>
                <c:pt idx="5">
                  <c:v>Кемерово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</c:v>
                </c:pt>
                <c:pt idx="1">
                  <c:v>10.8</c:v>
                </c:pt>
                <c:pt idx="2">
                  <c:v>8.8000000000000007</c:v>
                </c:pt>
                <c:pt idx="3">
                  <c:v>13.4</c:v>
                </c:pt>
                <c:pt idx="4">
                  <c:v>4.5999999999999996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трудоустроены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2879872851592999E-3"/>
                  <c:y val="-1.425800019759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5974570318633E-2"/>
                  <c:y val="-7.129000098795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91169484382476E-2"/>
                  <c:y val="4.752666732530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77915676954168E-2"/>
                  <c:y val="-7.1290000987955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982338968764896E-2"/>
                  <c:y val="4.7526667325304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536831497340796E-2"/>
                  <c:y val="1.805172173626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АСФ</c:v>
                </c:pt>
                <c:pt idx="1">
                  <c:v>БФ</c:v>
                </c:pt>
                <c:pt idx="2">
                  <c:v>ЛКФ</c:v>
                </c:pt>
                <c:pt idx="3">
                  <c:v>ПФ</c:v>
                </c:pt>
                <c:pt idx="4">
                  <c:v>НФ</c:v>
                </c:pt>
                <c:pt idx="5">
                  <c:v>Кемерово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5.5</c:v>
                </c:pt>
                <c:pt idx="3">
                  <c:v>0</c:v>
                </c:pt>
                <c:pt idx="4">
                  <c:v>1.5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252864"/>
        <c:axId val="114308160"/>
        <c:axId val="0"/>
      </c:bar3DChart>
      <c:catAx>
        <c:axId val="3325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08160"/>
        <c:crosses val="autoZero"/>
        <c:auto val="1"/>
        <c:lblAlgn val="ctr"/>
        <c:lblOffset val="100"/>
        <c:noMultiLvlLbl val="0"/>
      </c:catAx>
      <c:valAx>
        <c:axId val="1143081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33252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"/>
          <c:w val="0.99926940979583356"/>
          <c:h val="0.1145342150506341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33572027350503E-2"/>
          <c:y val="2.5527134411965996E-2"/>
          <c:w val="0.96793285594529899"/>
          <c:h val="0.909432760395042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8E13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1.0203182199223042E-2"/>
                  <c:y val="0.34108509142259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879872851593407E-3"/>
                  <c:y val="0.27938964384074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5584742191179E-3"/>
                  <c:y val="0.23002725574351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94351683605536E-2"/>
                  <c:y val="-2.6712309743361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1519491406372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Лечебное дело</c:v>
                </c:pt>
                <c:pt idx="1">
                  <c:v>Сестринское дело</c:v>
                </c:pt>
                <c:pt idx="2">
                  <c:v>Акушерское дело</c:v>
                </c:pt>
                <c:pt idx="3">
                  <c:v>Лабораторная диагн.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76.2</c:v>
                </c:pt>
                <c:pt idx="2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8E13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1.0203067427769739E-2"/>
                  <c:y val="0.29501278313250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303898281274495E-3"/>
                  <c:y val="0.31244495869022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00052498856164E-4"/>
                  <c:y val="0.11823299370429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727923710955904E-3"/>
                  <c:y val="-7.040562566218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727923710955904E-3"/>
                  <c:y val="-4.8446005999333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Лечебное дело</c:v>
                </c:pt>
                <c:pt idx="1">
                  <c:v>Сестринское дело</c:v>
                </c:pt>
                <c:pt idx="2">
                  <c:v>Акушерское дело</c:v>
                </c:pt>
                <c:pt idx="3">
                  <c:v>Лабораторная диагн.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82.1</c:v>
                </c:pt>
                <c:pt idx="1">
                  <c:v>75</c:v>
                </c:pt>
                <c:pt idx="2">
                  <c:v>87.5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8E13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CC"/>
              </a:solidFill>
            </c:spPr>
          </c:dPt>
          <c:dLbls>
            <c:dLbl>
              <c:idx val="0"/>
              <c:layout>
                <c:manualLayout>
                  <c:x val="8.745584742191179E-3"/>
                  <c:y val="0.19728786909855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51949140637265E-3"/>
                  <c:y val="0.23357017348949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7923710955904E-3"/>
                  <c:y val="6.4161000889160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75974570318632E-3"/>
                  <c:y val="0.3702044802039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03182199223042E-2"/>
                  <c:y val="-1.1569513956443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Лечебное дело</c:v>
                </c:pt>
                <c:pt idx="1">
                  <c:v>Сестринское дело</c:v>
                </c:pt>
                <c:pt idx="2">
                  <c:v>Акушерское дело</c:v>
                </c:pt>
                <c:pt idx="3">
                  <c:v>Лабораторная диагн.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86.5</c:v>
                </c:pt>
                <c:pt idx="1">
                  <c:v>78.099999999999994</c:v>
                </c:pt>
                <c:pt idx="3">
                  <c:v>71.400000000000006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8E13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CC"/>
              </a:solidFill>
            </c:spPr>
          </c:dPt>
          <c:dLbls>
            <c:dLbl>
              <c:idx val="0"/>
              <c:layout>
                <c:manualLayout>
                  <c:x val="5.8303898281274495E-3"/>
                  <c:y val="0.2478564150766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51949140637265E-3"/>
                  <c:y val="0.28317577286734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5974570318632E-3"/>
                  <c:y val="0.2081809676973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26172667806558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98233896876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Лечебное дело</c:v>
                </c:pt>
                <c:pt idx="1">
                  <c:v>Сестринское дело</c:v>
                </c:pt>
                <c:pt idx="2">
                  <c:v>Акушерское дело</c:v>
                </c:pt>
                <c:pt idx="3">
                  <c:v>Лабораторная диагн.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85.9</c:v>
                </c:pt>
                <c:pt idx="1">
                  <c:v>77.900000000000006</c:v>
                </c:pt>
                <c:pt idx="2">
                  <c:v>81.8</c:v>
                </c:pt>
                <c:pt idx="3">
                  <c:v>76.5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8E13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CC"/>
              </a:solidFill>
            </c:spPr>
          </c:dPt>
          <c:dLbls>
            <c:dLbl>
              <c:idx val="0"/>
              <c:layout>
                <c:manualLayout>
                  <c:x val="-2.9151949140637265E-3"/>
                  <c:y val="0.27315731856351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4826855785561E-3"/>
                  <c:y val="0.19108567615294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18377113286769E-2"/>
                  <c:y val="0.28391137434593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74258312497701E-2"/>
                  <c:y val="0.24048793081192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Лечебное дело</c:v>
                </c:pt>
                <c:pt idx="1">
                  <c:v>Сестринское дело</c:v>
                </c:pt>
                <c:pt idx="2">
                  <c:v>Акушерское дело</c:v>
                </c:pt>
                <c:pt idx="3">
                  <c:v>Лабораторная диагн.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79.2</c:v>
                </c:pt>
                <c:pt idx="2">
                  <c:v>77.7</c:v>
                </c:pt>
                <c:pt idx="3">
                  <c:v>81.8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CC"/>
              </a:solidFill>
            </c:spPr>
          </c:dPt>
          <c:dLbls>
            <c:dLbl>
              <c:idx val="0"/>
              <c:layout>
                <c:manualLayout>
                  <c:x val="1.2764698663879732E-2"/>
                  <c:y val="7.423904974016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064537022664722E-3"/>
                  <c:y val="5.3689446948307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266868914582843E-3"/>
                  <c:y val="6.062559551993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94048450105364E-3"/>
                  <c:y val="6.580502604212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Лечебное дело</c:v>
                </c:pt>
                <c:pt idx="1">
                  <c:v>Сестринское дело</c:v>
                </c:pt>
                <c:pt idx="2">
                  <c:v>Акушерское дело</c:v>
                </c:pt>
                <c:pt idx="3">
                  <c:v>Лабораторная диагн.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89.4</c:v>
                </c:pt>
                <c:pt idx="1">
                  <c:v>83.4</c:v>
                </c:pt>
                <c:pt idx="2">
                  <c:v>70.599999999999994</c:v>
                </c:pt>
                <c:pt idx="3">
                  <c:v>73.900000000000006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77035813809475E-2"/>
                  <c:y val="5.9391239792130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34554649602643E-2"/>
                  <c:y val="2.9695619896065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Лечебное дело</c:v>
                </c:pt>
                <c:pt idx="1">
                  <c:v>Сестринское дело</c:v>
                </c:pt>
                <c:pt idx="2">
                  <c:v>Акушерское дело</c:v>
                </c:pt>
                <c:pt idx="3">
                  <c:v>Лабораторная диагн.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92.2</c:v>
                </c:pt>
                <c:pt idx="1">
                  <c:v>82.3</c:v>
                </c:pt>
                <c:pt idx="2">
                  <c:v>78.599999999999994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37344"/>
        <c:axId val="91920000"/>
        <c:axId val="0"/>
      </c:bar3DChart>
      <c:catAx>
        <c:axId val="3493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920000"/>
        <c:crosses val="autoZero"/>
        <c:auto val="1"/>
        <c:lblAlgn val="ctr"/>
        <c:lblOffset val="100"/>
        <c:noMultiLvlLbl val="0"/>
      </c:catAx>
      <c:valAx>
        <c:axId val="91920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3493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0.56731</cdr:x>
      <cdr:y>0.30588</cdr:y>
    </cdr:from>
    <cdr:to>
      <cdr:x>0.56731</cdr:x>
      <cdr:y>0.41176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248472" y="1872208"/>
          <a:ext cx="0" cy="64807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0.39423</cdr:x>
      <cdr:y>0.31765</cdr:y>
    </cdr:from>
    <cdr:to>
      <cdr:x>0.39423</cdr:x>
      <cdr:y>0.42353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952328" y="1944216"/>
          <a:ext cx="0" cy="64807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0.72115</cdr:x>
      <cdr:y>0.30588</cdr:y>
    </cdr:from>
    <cdr:to>
      <cdr:x>0.72115</cdr:x>
      <cdr:y>0.41176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5400600" y="1872208"/>
          <a:ext cx="0" cy="64807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AF0C-97F5-4DFF-AB6F-3FAFEA191CA8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9E9C-0B19-4071-BB74-22C995B55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3C0F-2E4A-4969-BF7C-7ABFB85B3B12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A55F-1977-414F-8772-E575E1F9E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isey.mv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9" y="0"/>
            <a:ext cx="91783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Трудоустройство 2018\Скворцова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5486"/>
            <a:ext cx="8594071" cy="477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Картинки по запросу министр скворц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52804"/>
            <a:ext cx="3456384" cy="178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Трудоустройство 2018\75%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8856984" cy="4724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ownloads\Трудоустройство 2018\Динамика кана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492"/>
            <a:ext cx="8568952" cy="469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Трудоустройство 2018\нетрудоустрой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486"/>
            <a:ext cx="8568952" cy="4698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 Леонидовна\Downloads\“итоги трудоустройства выпускников ГБПОУ _КОМК_ 201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098"/>
            <a:ext cx="8640960" cy="4806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20770772"/>
              </p:ext>
            </p:extLst>
          </p:nvPr>
        </p:nvGraphicFramePr>
        <p:xfrm>
          <a:off x="1403648" y="303498"/>
          <a:ext cx="7488832" cy="464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203848" y="1707654"/>
            <a:ext cx="0" cy="540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79712" y="1761660"/>
            <a:ext cx="0" cy="4860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4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 Леонидовна\Downloads\“итоги трудоустройства выпускников ГБПОУ _КОМК_ 2018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3" y="196848"/>
            <a:ext cx="8712968" cy="469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109351"/>
              </p:ext>
            </p:extLst>
          </p:nvPr>
        </p:nvGraphicFramePr>
        <p:xfrm>
          <a:off x="1495742" y="357505"/>
          <a:ext cx="7180714" cy="437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1969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48</Words>
  <Application>Microsoft Office PowerPoint</Application>
  <PresentationFormat>Экран (16:9)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Маисей Максим Владимирович</cp:lastModifiedBy>
  <cp:revision>98</cp:revision>
  <dcterms:created xsi:type="dcterms:W3CDTF">2018-08-27T16:39:55Z</dcterms:created>
  <dcterms:modified xsi:type="dcterms:W3CDTF">2019-06-07T09:06:41Z</dcterms:modified>
</cp:coreProperties>
</file>