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6" r:id="rId3"/>
    <p:sldId id="267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FF"/>
    <a:srgbClr val="448E77"/>
    <a:srgbClr val="00FFCC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F7D7-D670-4628-9895-FD08A7D91209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345D-DC55-4518-9E2C-B7CC58F984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8639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F7D7-D670-4628-9895-FD08A7D91209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345D-DC55-4518-9E2C-B7CC58F984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598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F7D7-D670-4628-9895-FD08A7D91209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345D-DC55-4518-9E2C-B7CC58F984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509454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F7D7-D670-4628-9895-FD08A7D91209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345D-DC55-4518-9E2C-B7CC58F984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9435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F7D7-D670-4628-9895-FD08A7D91209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345D-DC55-4518-9E2C-B7CC58F984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079966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F7D7-D670-4628-9895-FD08A7D91209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345D-DC55-4518-9E2C-B7CC58F984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2060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F7D7-D670-4628-9895-FD08A7D91209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345D-DC55-4518-9E2C-B7CC58F984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2619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F7D7-D670-4628-9895-FD08A7D91209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345D-DC55-4518-9E2C-B7CC58F984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0802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F7D7-D670-4628-9895-FD08A7D91209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345D-DC55-4518-9E2C-B7CC58F984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2964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F7D7-D670-4628-9895-FD08A7D91209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345D-DC55-4518-9E2C-B7CC58F984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2393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F7D7-D670-4628-9895-FD08A7D91209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345D-DC55-4518-9E2C-B7CC58F984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377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F7D7-D670-4628-9895-FD08A7D91209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345D-DC55-4518-9E2C-B7CC58F984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5004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F7D7-D670-4628-9895-FD08A7D91209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345D-DC55-4518-9E2C-B7CC58F984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4889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F7D7-D670-4628-9895-FD08A7D91209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345D-DC55-4518-9E2C-B7CC58F984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914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F7D7-D670-4628-9895-FD08A7D91209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345D-DC55-4518-9E2C-B7CC58F984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1078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F7D7-D670-4628-9895-FD08A7D91209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345D-DC55-4518-9E2C-B7CC58F984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3605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FF7D7-D670-4628-9895-FD08A7D91209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29E345D-DC55-4518-9E2C-B7CC58F984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088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99392"/>
            <a:ext cx="9144000" cy="695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13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60649"/>
            <a:ext cx="1691679" cy="1527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5727" y="1788639"/>
            <a:ext cx="62646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ВОВЛЕЧЕННОСТЬ ПЕРСОНАЛА КЕМЕРОВСКОГО ОБЛАСТНОГО МЕДИЦИНСКОГО КОЛЛЕДЖА </a:t>
            </a:r>
          </a:p>
          <a:p>
            <a:pPr algn="ctr"/>
            <a:r>
              <a:rPr lang="ru-RU" sz="2800" b="1" dirty="0" smtClean="0"/>
              <a:t>В РЕАЛИЗАЦИЮ </a:t>
            </a:r>
            <a:r>
              <a:rPr lang="en-US" sz="2800" b="1" dirty="0" smtClean="0"/>
              <a:t>LEAN</a:t>
            </a:r>
            <a:r>
              <a:rPr lang="ru-RU" sz="2800" b="1" dirty="0" smtClean="0"/>
              <a:t> - ПРОЕКТОВ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 descr="ÐÐ°ÑÑÐ¸Ð½ÐºÐ¸ Ð¿Ð¾ Ð·Ð°Ð¿ÑÐ¾ÑÑ Ð¿ÑÐ¾ÐµÐºÑ Ð¼Ð¸Ð½Ð·Ð´ÑÐ°Ð²Ð° Ð½Ð¾Ð²Ð°Ñ Ð¼Ð¾Ð´ÐµÐ»Ñ Ð¼ÐµÐ´Ð¸ÑÐ¸Ð½ÑÐºÐ¾Ð¹ Ð¾ÑÐ³Ð°Ð½Ð¸Ð·Ð°ÑÐ¸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5554" y="452440"/>
            <a:ext cx="2403740" cy="1800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ÐÐ°ÑÑÐ¸Ð½ÐºÐ¸ Ð¿Ð¾ Ð·Ð°Ð¿ÑÐ¾ÑÑ Ð¿ÑÐ¾ÐµÐºÑ Ð¼Ð¸Ð½Ð·Ð´ÑÐ°Ð²Ð° Ð±ÐµÑÐµÐ¶Ð»Ð¸Ð²Ð°Ñ Ð¿Ð¾Ð»Ð¸ÐºÐ»Ð¸Ð½Ð¸ÐºÐ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0013" y="453386"/>
            <a:ext cx="2502398" cy="1810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10" descr="ÐÐ°ÑÑÐ¸Ð½ÐºÐ¸ Ð¿Ð¾ Ð·Ð°Ð¿ÑÐ¾ÑÑ Ð¿ÑÐ¾ÐµÐºÑ Ð¼Ð¸Ð½Ð·Ð´ÑÐ°Ð²Ð° Ð±ÐµÑÐµÐ¶Ð»Ð¸Ð²Ð°Ñ Ð¿Ð¾Ð»Ð¸ÐºÐ»Ð¸Ð½Ð¸ÐºÐ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3130" y="452440"/>
            <a:ext cx="2356483" cy="1800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79512" y="2492896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2017 год – начало участия ГБПОУ «КОМК» в реализации национального 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и регионального проектов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10" name="Picture 6" descr="ÐÐ°ÑÑÐ¸Ð½ÐºÐ¸ Ð¿Ð¾ Ð·Ð°Ð¿ÑÐ¾ÑÑ Ð¿ÑÐ¾ÐµÐºÑ Ð¼Ð¸Ð½Ð·Ð´ÑÐ°Ð²Ð° Ð±ÐµÑÐµÐ¶Ð»Ð¸Ð²Ð°Ñ Ð¿Ð¾Ð»Ð¸ÐºÐ»Ð¸Ð½Ð¸ÐºÐ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4991" y="4491451"/>
            <a:ext cx="2822347" cy="1878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1" name="Picture 8" descr="ÐÐ°ÑÑÐ¸Ð½ÐºÐ¸ Ð¿Ð¾ Ð·Ð°Ð¿ÑÐ¾ÑÑ Ð¿ÑÐ¾ÐµÐºÑ Ð¼Ð¸Ð½Ð·Ð´ÑÐ°Ð²Ð° Ð±ÐµÑÐµÐ¶Ð»Ð¸Ð²Ð°Ñ Ð¿Ð¾Ð»Ð¸ÐºÐ»Ð¸Ð½Ð¸ÐºÐ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4491451"/>
            <a:ext cx="2586937" cy="1878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2" name="Picture 1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1670" y="4508946"/>
            <a:ext cx="2769764" cy="1843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3" name="Picture 13" descr="Похожее изображение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6364" y="-15441"/>
            <a:ext cx="1368166" cy="1235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08589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8712968" cy="5562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1\Downloads\IMG_20181010_1135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852" y="1340768"/>
            <a:ext cx="3000364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7" descr="ÐÐ°ÑÑÐ¸Ð½ÐºÐ¸ Ð¿Ð¾ Ð·Ð°Ð¿ÑÐ¾ÑÑ Ð±ÐµÑÐµÐ¶Ð»Ð¸Ð²Ð¾Ðµ Ð·Ð´ÑÐ°Ð²Ð¾Ð¾ÑÑÐ°Ð½ÐµÐ½Ð¸Ðµ ÐºÑÐ·Ð±Ð°ÑÑÐ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65432" y="2015352"/>
            <a:ext cx="3485144" cy="22871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2" descr="http://www.medical42.ru/filialy/belovskiy-filial/novosti-i-meropriyatiya/IMG_76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212976"/>
            <a:ext cx="3156322" cy="2311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sp>
        <p:nvSpPr>
          <p:cNvPr id="8" name="Блок-схема: альтернативный процесс 7"/>
          <p:cNvSpPr/>
          <p:nvPr/>
        </p:nvSpPr>
        <p:spPr>
          <a:xfrm>
            <a:off x="2051720" y="60716"/>
            <a:ext cx="6899638" cy="936104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СОВМЕСТНАЯ РАБОТА С ПРАКТИЧЕСКИМ ЗДРАВООХРАНЕНИЕМ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9" name="Picture 13" descr="Похожее изображени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698" y="0"/>
            <a:ext cx="1172926" cy="1059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0108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https://221324.selcdn.ru/prod-media/backend/pictures/3dd02219e0e44d6aa73cc6178663beef.larg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0259" y="1754690"/>
            <a:ext cx="2150005" cy="1989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13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4525"/>
            <a:ext cx="1409449" cy="1273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Блок-схема: альтернативный процесс 6"/>
          <p:cNvSpPr/>
          <p:nvPr/>
        </p:nvSpPr>
        <p:spPr>
          <a:xfrm>
            <a:off x="1624097" y="166837"/>
            <a:ext cx="5252159" cy="936104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СОЗДАНИЕ РАБОЧЕЙ ГРУППЫ ПРОЕКТА «БЕРЕЖЛИВОЕ ОБРАЗОВАНИЕ»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886008" y="1250887"/>
            <a:ext cx="2304256" cy="93610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ДИРЕКТОР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11692" y="2839166"/>
            <a:ext cx="2869076" cy="93610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НАЧАЛЬНИКИ ФИЛИАЛОВ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036013" y="2787538"/>
            <a:ext cx="3283426" cy="93610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РУКОВОДИТЕЛИ ПОДРАЗДЕЛЕНИЙ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Дуга 11"/>
          <p:cNvSpPr/>
          <p:nvPr/>
        </p:nvSpPr>
        <p:spPr>
          <a:xfrm>
            <a:off x="5134335" y="2005760"/>
            <a:ext cx="288032" cy="648072"/>
          </a:xfrm>
          <a:prstGeom prst="arc">
            <a:avLst>
              <a:gd name="adj1" fmla="val 16200000"/>
              <a:gd name="adj2" fmla="val 4653922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уга 12"/>
          <p:cNvSpPr/>
          <p:nvPr/>
        </p:nvSpPr>
        <p:spPr>
          <a:xfrm rot="11625556">
            <a:off x="2565689" y="1902554"/>
            <a:ext cx="288032" cy="833139"/>
          </a:xfrm>
          <a:prstGeom prst="arc">
            <a:avLst>
              <a:gd name="adj1" fmla="val 16200000"/>
              <a:gd name="adj2" fmla="val 3787418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уга 14"/>
          <p:cNvSpPr/>
          <p:nvPr/>
        </p:nvSpPr>
        <p:spPr>
          <a:xfrm rot="5400000">
            <a:off x="4028138" y="2846226"/>
            <a:ext cx="288032" cy="1332148"/>
          </a:xfrm>
          <a:prstGeom prst="arc">
            <a:avLst>
              <a:gd name="adj1" fmla="val 16651471"/>
              <a:gd name="adj2" fmla="val 5164274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 flipH="1">
            <a:off x="3745427" y="3878962"/>
            <a:ext cx="904484" cy="820976"/>
          </a:xfrm>
          <a:prstGeom prst="triangle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479306" y="4859746"/>
            <a:ext cx="5385696" cy="1006354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75000"/>
              </a:schemeClr>
            </a:solidFill>
          </a:ln>
          <a:scene3d>
            <a:camera prst="perspectiveRelaxedModerately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МИССИЯ и ПОЛИТИКА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ГБПОУ «КОМК»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в области бережливого образования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521075" y="5836042"/>
            <a:ext cx="5355181" cy="783485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75000"/>
              </a:schemeClr>
            </a:solidFill>
          </a:ln>
          <a:scene3d>
            <a:camera prst="perspectiveRelaxedModerately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КРИТЕРИИ ПРОЦЕССОВ БЕРЕЖЛИВОГО КОЛЛЕДЖА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980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1747214" y="136183"/>
            <a:ext cx="5089206" cy="936104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ВИЗУАЛЬНОЕ УПРАВЛЕНИЕ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SQDCM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5" descr="C:\Users\Idpo\AppData\Local\Temp\IMG-20191024-WA0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239" y="1263806"/>
            <a:ext cx="3588737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403648" y="1428254"/>
            <a:ext cx="2160240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ОБУЧЕНИЕ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Irina\AppData\Local\Temp\IMG-20200116-WA000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1817" y="1243569"/>
            <a:ext cx="3240360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4831877" y="3569398"/>
            <a:ext cx="2160240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РЕАЛИЗАЦИЯ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9" name="Равнобедренный треугольник 8"/>
          <p:cNvSpPr/>
          <p:nvPr/>
        </p:nvSpPr>
        <p:spPr>
          <a:xfrm rot="5400000" flipH="1">
            <a:off x="3584239" y="2639140"/>
            <a:ext cx="926352" cy="555801"/>
          </a:xfrm>
          <a:prstGeom prst="triangle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3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59" y="80985"/>
            <a:ext cx="1309533" cy="1182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3130526" y="5024804"/>
            <a:ext cx="1944216" cy="504056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ДИРЕКТОР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5536" y="4578665"/>
            <a:ext cx="2383396" cy="950195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НАЧАЛЬНИКИ ФИЛИАЛОВ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426336" y="4534439"/>
            <a:ext cx="3131561" cy="994421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СОЦИАЛЬНАЯ, ВОСПИТАТЕЛЬНАЯ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И КАДРОВАЯ РАБОТА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25676" y="5882585"/>
            <a:ext cx="2700300" cy="671611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ПРАКТИЧЕСКАЯ ПОДГОТОВКА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656979" y="5796165"/>
            <a:ext cx="2891451" cy="758031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ДОПОЛНИТЕЛЬНОЕ ОБРАЗОВАНИЕ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20" name="Блок-схема: объединение 19"/>
          <p:cNvSpPr/>
          <p:nvPr/>
        </p:nvSpPr>
        <p:spPr>
          <a:xfrm>
            <a:off x="2392512" y="4099812"/>
            <a:ext cx="3580416" cy="805052"/>
          </a:xfrm>
          <a:prstGeom prst="flowChartMerge">
            <a:avLst/>
          </a:prstGeom>
          <a:solidFill>
            <a:srgbClr val="00B050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ИНФОЦЕНТРЫ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77248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1547664" y="201904"/>
            <a:ext cx="5089206" cy="891941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ПРОЕКТНЫЙ ОФИС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30294288"/>
              </p:ext>
            </p:extLst>
          </p:nvPr>
        </p:nvGraphicFramePr>
        <p:xfrm>
          <a:off x="197584" y="1264083"/>
          <a:ext cx="7830800" cy="3888430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114300">
                    <a:prstClr val="black"/>
                  </a:innerShdw>
                </a:effectLst>
                <a:tableStyleId>{16D9F66E-5EB9-4882-86FB-DCBF35E3C3E4}</a:tableStyleId>
              </a:tblPr>
              <a:tblGrid>
                <a:gridCol w="1310613"/>
                <a:gridCol w="284628"/>
                <a:gridCol w="281980"/>
                <a:gridCol w="281318"/>
                <a:gridCol w="281318"/>
                <a:gridCol w="281980"/>
                <a:gridCol w="281980"/>
                <a:gridCol w="281318"/>
                <a:gridCol w="281318"/>
                <a:gridCol w="281980"/>
                <a:gridCol w="281980"/>
                <a:gridCol w="281318"/>
                <a:gridCol w="281318"/>
                <a:gridCol w="337582"/>
                <a:gridCol w="337582"/>
                <a:gridCol w="281980"/>
                <a:gridCol w="281318"/>
                <a:gridCol w="281318"/>
                <a:gridCol w="281318"/>
                <a:gridCol w="281318"/>
                <a:gridCol w="1055335"/>
              </a:tblGrid>
              <a:tr h="19441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Ответственный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 gridSpan="2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ПРОЕКТЫ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</a:tr>
              <a:tr h="15820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Модернизация</a:t>
                      </a:r>
                      <a:endParaRPr lang="ru-RU" sz="900" dirty="0">
                        <a:effectLst/>
                      </a:endParaRP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Бережливое </a:t>
                      </a:r>
                      <a:r>
                        <a:rPr lang="ru-RU" sz="1000" dirty="0" err="1">
                          <a:effectLst/>
                        </a:rPr>
                        <a:t>здравоохр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Бережливое образование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Грант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Worldskills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ЗОЖ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Борьба с ССЗ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Кадры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Демография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Проверки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ФХД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Договоры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Волонтеры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Юбилей колледжа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ПУСК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ВКК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Приемная кампания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НМО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Симуляционный</a:t>
                      </a:r>
                      <a:r>
                        <a:rPr lang="ru-RU" sz="1000" dirty="0">
                          <a:effectLst/>
                        </a:rPr>
                        <a:t> центр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ЦСТВ, целевое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 vert="vert270"/>
                </a:tc>
              </a:tr>
              <a:tr h="173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Директор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</a:tr>
              <a:tr h="173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Маисей Е.В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</a:tr>
              <a:tr h="173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Дочкина Н.Л.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</a:tr>
              <a:tr h="173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Шибанова Н.Ю.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</a:tr>
              <a:tr h="173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Рябухина Н.В.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</a:tr>
              <a:tr h="173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Баженова Е.И.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</a:tr>
              <a:tr h="173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Ингула Н.В.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</a:tr>
              <a:tr h="2060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Скоморохова Н.А.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</a:tr>
              <a:tr h="173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Мамедова Р.В.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73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Власова Н.И.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</a:tr>
              <a:tr h="173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Таловская Ю.А.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</a:tr>
              <a:tr h="173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Долгушина Е.О.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03" marR="58803" marT="0" marB="0"/>
                </a:tc>
              </a:tr>
            </a:tbl>
          </a:graphicData>
        </a:graphic>
      </p:graphicFrame>
      <p:pic>
        <p:nvPicPr>
          <p:cNvPr id="6" name="Picture 13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67" y="81707"/>
            <a:ext cx="1120565" cy="1012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0" y="5152513"/>
            <a:ext cx="7740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ГБПОУ «КОМК» участвует в реализации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20 проектов федерального и регионального уровней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 ГБПОУ «КОМК» реализуется 21 </a:t>
            </a:r>
            <a:r>
              <a:rPr lang="en-US" sz="2400" b="1" dirty="0" smtClean="0">
                <a:solidFill>
                  <a:srgbClr val="C00000"/>
                </a:solidFill>
              </a:rPr>
              <a:t>Lean - </a:t>
            </a:r>
            <a:r>
              <a:rPr lang="ru-RU" sz="2400" b="1" dirty="0" smtClean="0">
                <a:solidFill>
                  <a:srgbClr val="C00000"/>
                </a:solidFill>
              </a:rPr>
              <a:t>проект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511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1791457" y="194969"/>
            <a:ext cx="5089206" cy="891941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ПРОЕКТНЫЙ ОФИС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13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7" y="34787"/>
            <a:ext cx="1162417" cy="1049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29391" y="2321386"/>
            <a:ext cx="2680653" cy="777742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ПРАКТИЧЕСКАЯ ПОДГОТОВКА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9013" y="3275369"/>
            <a:ext cx="2661031" cy="915603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ДОПОЛНИТЕЛЬНОЕ ОБРАЗОВАНИЕ</a:t>
            </a:r>
            <a:endParaRPr lang="ru-RU" b="1" dirty="0">
              <a:solidFill>
                <a:srgbClr val="00206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9013" y="5390278"/>
            <a:ext cx="2868424" cy="1321001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СОЦИАЛЬНАЯ, ВОСПИТАТЕЛЬНАЯ И КАДРОВАЯ РАБОТА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10307" y="5230900"/>
            <a:ext cx="4036263" cy="599891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75000"/>
              </a:schemeClr>
            </a:solidFill>
          </a:ln>
          <a:scene3d>
            <a:camera prst="perspectiveRelaxedModerately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СОКРАЩЕНИЕ СРОКОВ ВЫДАЧИ АРХИВНЫХ СПРАВОК</a:t>
            </a:r>
            <a:endParaRPr lang="ru-RU" b="1" dirty="0">
              <a:solidFill>
                <a:srgbClr val="002060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69753" y="5707571"/>
            <a:ext cx="4036262" cy="653160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75000"/>
              </a:schemeClr>
            </a:solidFill>
          </a:ln>
          <a:scene3d>
            <a:camera prst="perspectiveRelaxedModerately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СОКРАЩЕНИЕ СРОКОВ ВЫДАЧИ СПРАВОК СТУДЕНТАМ</a:t>
            </a:r>
            <a:endParaRPr lang="ru-RU" b="1" dirty="0">
              <a:solidFill>
                <a:srgbClr val="002060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779912" y="6354703"/>
            <a:ext cx="4800697" cy="400864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75000"/>
              </a:schemeClr>
            </a:solidFill>
          </a:ln>
          <a:scene3d>
            <a:camera prst="perspectiveRelaxedModerately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РАБОТА СОВЕТА ПРОФИЛАКТИКИ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2005" y="5190223"/>
            <a:ext cx="1033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/>
          </a:p>
        </p:txBody>
      </p:sp>
      <p:sp>
        <p:nvSpPr>
          <p:cNvPr id="15" name="Пятиугольник 14"/>
          <p:cNvSpPr/>
          <p:nvPr/>
        </p:nvSpPr>
        <p:spPr>
          <a:xfrm rot="5400000">
            <a:off x="1598651" y="293969"/>
            <a:ext cx="714435" cy="2544602"/>
          </a:xfrm>
          <a:prstGeom prst="homePlate">
            <a:avLst/>
          </a:prstGeom>
          <a:solidFill>
            <a:srgbClr val="00B05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/>
              <a:t>ПРОЕКТЫ</a:t>
            </a:r>
            <a:endParaRPr lang="ru-RU" b="1" dirty="0"/>
          </a:p>
        </p:txBody>
      </p:sp>
      <p:sp>
        <p:nvSpPr>
          <p:cNvPr id="17" name="Овал 16"/>
          <p:cNvSpPr/>
          <p:nvPr/>
        </p:nvSpPr>
        <p:spPr>
          <a:xfrm>
            <a:off x="2634979" y="2212526"/>
            <a:ext cx="1842595" cy="936104"/>
          </a:xfrm>
          <a:prstGeom prst="ellipse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8" name="Овал 17"/>
          <p:cNvSpPr/>
          <p:nvPr/>
        </p:nvSpPr>
        <p:spPr>
          <a:xfrm>
            <a:off x="2634978" y="3272955"/>
            <a:ext cx="1842595" cy="936104"/>
          </a:xfrm>
          <a:prstGeom prst="ellipse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56938" y="4315297"/>
            <a:ext cx="2654406" cy="915603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УЧЕБНАЯ ЧАСТЬ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665133" y="4333677"/>
            <a:ext cx="1842595" cy="936104"/>
          </a:xfrm>
          <a:prstGeom prst="ellipse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1" name="Пятиугольник 20"/>
          <p:cNvSpPr/>
          <p:nvPr/>
        </p:nvSpPr>
        <p:spPr>
          <a:xfrm rot="5400000">
            <a:off x="5392658" y="293969"/>
            <a:ext cx="714435" cy="2544602"/>
          </a:xfrm>
          <a:prstGeom prst="homePlate">
            <a:avLst/>
          </a:prstGeom>
          <a:solidFill>
            <a:srgbClr val="00B05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dirty="0" smtClean="0"/>
              <a:t>ПРОЕКТЫ</a:t>
            </a:r>
            <a:endParaRPr lang="ru-RU" sz="1600" b="1" dirty="0"/>
          </a:p>
        </p:txBody>
      </p:sp>
      <p:sp>
        <p:nvSpPr>
          <p:cNvPr id="22" name="Овал 21"/>
          <p:cNvSpPr/>
          <p:nvPr/>
        </p:nvSpPr>
        <p:spPr>
          <a:xfrm>
            <a:off x="3029918" y="5362739"/>
            <a:ext cx="1842595" cy="936104"/>
          </a:xfrm>
          <a:prstGeom prst="ellipse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839933" y="2297973"/>
            <a:ext cx="2680653" cy="777742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ПРИЕМНАЯ КОМИССИЯ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7103084" y="2212526"/>
            <a:ext cx="1842595" cy="936104"/>
          </a:xfrm>
          <a:prstGeom prst="ellipse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859555" y="3242096"/>
            <a:ext cx="2808789" cy="83657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БИБЛИОТЕКА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7236296" y="3258389"/>
            <a:ext cx="1842595" cy="936104"/>
          </a:xfrm>
          <a:prstGeom prst="ellipse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872513" y="4252875"/>
            <a:ext cx="2808789" cy="83657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МО ПРЕПОДАВАТЕДЕЙ</a:t>
            </a:r>
            <a:endParaRPr lang="ru-RU" b="1" dirty="0">
              <a:solidFill>
                <a:srgbClr val="00206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7380312" y="4226248"/>
            <a:ext cx="1842595" cy="936104"/>
          </a:xfrm>
          <a:prstGeom prst="ellipse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513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99392"/>
            <a:ext cx="9144000" cy="695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13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60649"/>
            <a:ext cx="1691679" cy="1527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7889" y="2636912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СПАСИБО ЗА ВНИМАНИЕ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15142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536</TotalTime>
  <Words>219</Words>
  <Application>Microsoft Office PowerPoint</Application>
  <PresentationFormat>Экран (4:3)</PresentationFormat>
  <Paragraphs>327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Грань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dochkina.nl</dc:creator>
  <cp:lastModifiedBy>dochkina.nl</cp:lastModifiedBy>
  <cp:revision>78</cp:revision>
  <dcterms:created xsi:type="dcterms:W3CDTF">2020-01-20T09:48:47Z</dcterms:created>
  <dcterms:modified xsi:type="dcterms:W3CDTF">2020-03-03T01:33:05Z</dcterms:modified>
</cp:coreProperties>
</file>