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279" r:id="rId2"/>
    <p:sldId id="281" r:id="rId3"/>
    <p:sldId id="280" r:id="rId4"/>
    <p:sldId id="282" r:id="rId5"/>
    <p:sldId id="287" r:id="rId6"/>
    <p:sldId id="283" r:id="rId7"/>
    <p:sldId id="284" r:id="rId8"/>
    <p:sldId id="285" r:id="rId9"/>
    <p:sldId id="286" r:id="rId10"/>
    <p:sldId id="28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1E0"/>
    <a:srgbClr val="2C7B1F"/>
    <a:srgbClr val="DBFED6"/>
    <a:srgbClr val="C1F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E5A81-EE52-465D-8E3B-67561A038CCC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8A482-9975-4593-83D8-EC2BB27EA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3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5AAD-6B0A-45B4-A0BD-8E9E0B8B845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17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7ABD-B7B2-4E8D-BB96-6C82FE9605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09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95E9-4C06-461E-B310-7EAF0E29188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47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14D1-312F-4DC5-86F3-C11542D5864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41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BBE7-CD57-4D7A-97FD-57DAB36FAF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63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F761-428A-4048-A560-D1ACA7C58A2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1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D5F-B161-426B-8D40-9DD2DF91A8B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61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5D7A-166E-4A2A-8E70-B5E16BD0EA5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E79A-DD69-46E7-88D3-AE36E20ED3E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2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C79C-51D2-45AD-93FC-140F5EA1764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8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C0CB-7AAB-4FC3-BE42-C37BC91F40C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3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C3DD0-39BC-420C-B3D2-A8AB4056311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21.04.2021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0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108521" y="-135657"/>
            <a:ext cx="9300873" cy="1760394"/>
            <a:chOff x="-108521" y="-135657"/>
            <a:chExt cx="9300873" cy="176039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CAFC5524-A1C6-47F8-8D97-0035B572973B}"/>
                </a:ext>
              </a:extLst>
            </p:cNvPr>
            <p:cNvSpPr txBox="1"/>
            <p:nvPr/>
          </p:nvSpPr>
          <p:spPr>
            <a:xfrm>
              <a:off x="1460592" y="116632"/>
              <a:ext cx="6063735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МИНСИТЕРСТВО ЗДРАВООХРАНЕНИЯ КУЗБАССА</a:t>
              </a:r>
            </a:p>
            <a:p>
              <a:pPr algn="ctr"/>
              <a: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Государственное бюджетное профессиональное </a:t>
              </a:r>
              <a:b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</a:br>
              <a: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образовательное учреждение</a:t>
              </a:r>
              <a:b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</a:rPr>
              </a:br>
              <a:endParaRPr lang="ru-RU" sz="1400" dirty="0" smtClean="0">
                <a:solidFill>
                  <a:srgbClr val="002060"/>
                </a:solidFill>
                <a:latin typeface="Arial Black" panose="020B0A04020102020204" pitchFamily="34" charset="0"/>
              </a:endParaRPr>
            </a:p>
            <a:p>
              <a:pPr algn="ctr"/>
              <a:r>
                <a:rPr lang="ru-RU" dirty="0" smtClean="0">
                  <a:solidFill>
                    <a:srgbClr val="002060"/>
                  </a:solidFill>
                  <a:latin typeface="Arial Black" panose="020B0A04020102020204" pitchFamily="34" charset="0"/>
                </a:rPr>
                <a:t>«</a:t>
              </a:r>
              <a:r>
                <a:rPr lang="ru-RU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КУЗБАССКИЙ МЕДИЦИНСКИЙ КОЛЛЕДЖ»</a:t>
              </a:r>
            </a:p>
            <a:p>
              <a:endParaRPr lang="ru-RU" dirty="0">
                <a:solidFill>
                  <a:prstClr val="black"/>
                </a:solidFill>
              </a:endParaRPr>
            </a:p>
          </p:txBody>
        </p:sp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xmlns="" id="{7D27E3ED-8966-463B-9B32-0F1AED3495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-5424"/>
              <a:ext cx="1452000" cy="1108845"/>
            </a:xfrm>
            <a:prstGeom prst="rect">
              <a:avLst/>
            </a:prstGeom>
          </p:spPr>
        </p:pic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xmlns="" id="{B6DE8C92-7249-43D6-99FF-ED30533A65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8521" y="-135657"/>
              <a:ext cx="1569113" cy="1504805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1619672" y="2996952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ОФОРМЛЕНИЕ / УПАКОВКА ПРОЕКТА</a:t>
            </a:r>
          </a:p>
          <a:p>
            <a:pPr algn="ctr"/>
            <a:endParaRPr lang="ru-RU" sz="2400" i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4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ШАБЛОН</a:t>
            </a:r>
            <a:endParaRPr lang="ru-RU" sz="24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181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B6DE8C92-7249-43D6-99FF-ED30533A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35657"/>
            <a:ext cx="1569113" cy="1504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260648"/>
            <a:ext cx="763284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МОНИТОРИНГ УСТОЙЧИВОСТИ ИЗМЕНЕНИЙ </a:t>
            </a:r>
            <a:r>
              <a:rPr lang="ru-RU" sz="20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(ДЛЯ ЗАКРЫТЫХ ПРОЕКТОВ)</a:t>
            </a:r>
          </a:p>
          <a:p>
            <a:pPr algn="ctr"/>
            <a:r>
              <a:rPr lang="ru-RU" sz="2000" i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ДИАГРАММЫ, ГРАФИКИ ПРОЦЕССОВ, ПОКАЗАТЕЛЕЙ</a:t>
            </a:r>
            <a:endParaRPr lang="ru-RU" sz="20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987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B6DE8C92-7249-43D6-99FF-ED30533A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35657"/>
            <a:ext cx="1569113" cy="1504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9752" y="197563"/>
            <a:ext cx="63367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ГРИФ УТВЕРЖДЕНИЯ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КАРТОЧКА ПРОЕКТА</a:t>
            </a:r>
            <a:endParaRPr lang="ru-RU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2136339"/>
            <a:ext cx="55263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Карточка 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проекта: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Кем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были поставлены цели проекта?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Каковы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причины/предпосылки для открытии данного проекта? (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обоснование)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Каким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образом данный проект влияет на вашего внутреннего/внешнего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заказчика?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Достижению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каких целей учреждения способствует данный проект? Каким образом?</a:t>
            </a:r>
          </a:p>
        </p:txBody>
      </p:sp>
    </p:spTree>
    <p:extLst>
      <p:ext uri="{BB962C8B-B14F-4D97-AF65-F5344CB8AC3E}">
        <p14:creationId xmlns:p14="http://schemas.microsoft.com/office/powerpoint/2010/main" val="1378840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B6DE8C92-7249-43D6-99FF-ED30533A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35657"/>
            <a:ext cx="1569113" cy="1504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197563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КОМАНДА ПРОЕКТА</a:t>
            </a:r>
            <a:endParaRPr lang="ru-RU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38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B6DE8C92-7249-43D6-99FF-ED30533A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35657"/>
            <a:ext cx="1569113" cy="1504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260648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Карта потока создания ценности текущего состояния </a:t>
            </a: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процесса</a:t>
            </a:r>
            <a:endParaRPr lang="ru-RU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720840"/>
            <a:ext cx="5886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Сбор данных: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Каким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образом вы определили потребности/проблемы внутреннего или внешнего заказчика, решить которые позволит данный проект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Каким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образом проводился сбор данных в текущем состоянии?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Какие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инструменты использовались?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(картирование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диаграмма Спагетти, диаграмма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Исикава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диаграмма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Паретто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метод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Почему, причинно-следственная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диаграмма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Кем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проводился сбор данных в текущем состоянии?</a:t>
            </a:r>
          </a:p>
        </p:txBody>
      </p:sp>
    </p:spTree>
    <p:extLst>
      <p:ext uri="{BB962C8B-B14F-4D97-AF65-F5344CB8AC3E}">
        <p14:creationId xmlns:p14="http://schemas.microsoft.com/office/powerpoint/2010/main" val="3160932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B6DE8C92-7249-43D6-99FF-ED30533A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35657"/>
            <a:ext cx="1569113" cy="1504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260648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Карта потока создания ценности текущего состояния </a:t>
            </a:r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процесса</a:t>
            </a:r>
            <a:endParaRPr lang="ru-RU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204864"/>
            <a:ext cx="52565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проводились замеры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«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Ярмарка ежей»: какие проблемы (ежи) обозначались в текущем состоянии? Как группировались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Как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определялась первопричина проблем?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Факторы риска?</a:t>
            </a:r>
          </a:p>
        </p:txBody>
      </p:sp>
    </p:spTree>
    <p:extLst>
      <p:ext uri="{BB962C8B-B14F-4D97-AF65-F5344CB8AC3E}">
        <p14:creationId xmlns:p14="http://schemas.microsoft.com/office/powerpoint/2010/main" val="1483584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B6DE8C92-7249-43D6-99FF-ED30533A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35657"/>
            <a:ext cx="1569113" cy="1504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260648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Карта потока создания ценности целевого состояния процесса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9980" y="2132856"/>
            <a:ext cx="68643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формировалась карта целевого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состояния?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Каким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образом осуществлялся поиск решений и ликвидации причин несоответствий текущего и целевого состояния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Соответствует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 карта целевого состояния цели проекта в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целом?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Уровень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оригинальности решений по способам реализации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268532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B6DE8C92-7249-43D6-99FF-ED30533A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35657"/>
            <a:ext cx="1569113" cy="1504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260648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Пирамида проблем</a:t>
            </a:r>
          </a:p>
        </p:txBody>
      </p:sp>
    </p:spTree>
    <p:extLst>
      <p:ext uri="{BB962C8B-B14F-4D97-AF65-F5344CB8AC3E}">
        <p14:creationId xmlns:p14="http://schemas.microsoft.com/office/powerpoint/2010/main" val="1565319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B6DE8C92-7249-43D6-99FF-ED30533A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35657"/>
            <a:ext cx="1569113" cy="1504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260648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ГРИФ УТВЕРЖДЕНИЯ</a:t>
            </a: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План </a:t>
            </a:r>
            <a:r>
              <a:rPr lang="ru-RU" sz="2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мероприятий по </a:t>
            </a:r>
            <a:r>
              <a:rPr lang="ru-RU" sz="2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реализации проекта </a:t>
            </a: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или </a:t>
            </a: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дорожная </a:t>
            </a:r>
            <a:r>
              <a:rPr lang="ru-RU" sz="2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карта проекта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1997839"/>
            <a:ext cx="54726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Выработка решений : </a:t>
            </a:r>
            <a:endParaRPr lang="ru-RU" dirty="0" smtClean="0"/>
          </a:p>
          <a:p>
            <a:r>
              <a:rPr lang="ru-RU" dirty="0" smtClean="0"/>
              <a:t>- Какие </a:t>
            </a:r>
            <a:r>
              <a:rPr lang="ru-RU" dirty="0"/>
              <a:t>были приняты решения для устранения несоответствий</a:t>
            </a:r>
            <a:r>
              <a:rPr lang="ru-RU" dirty="0" smtClean="0"/>
              <a:t>?</a:t>
            </a:r>
          </a:p>
          <a:p>
            <a:r>
              <a:rPr lang="ru-RU" dirty="0" smtClean="0"/>
              <a:t>- Каким </a:t>
            </a:r>
            <a:r>
              <a:rPr lang="ru-RU" dirty="0"/>
              <a:t>образом подготовлен план мероприятий? (диаграмма </a:t>
            </a:r>
            <a:r>
              <a:rPr lang="ru-RU" dirty="0" err="1"/>
              <a:t>Ганта</a:t>
            </a:r>
            <a:r>
              <a:rPr lang="ru-RU" dirty="0"/>
              <a:t>, дорожная карта и т.д</a:t>
            </a:r>
            <a:r>
              <a:rPr lang="ru-RU" dirty="0" smtClean="0"/>
              <a:t>.)</a:t>
            </a:r>
          </a:p>
          <a:p>
            <a:r>
              <a:rPr lang="ru-RU" dirty="0" smtClean="0"/>
              <a:t>- Каким </a:t>
            </a:r>
            <a:r>
              <a:rPr lang="ru-RU" dirty="0"/>
              <a:t>образом планировались ресурсы для реализации проекта </a:t>
            </a:r>
            <a:r>
              <a:rPr lang="ru-RU" dirty="0" smtClean="0"/>
              <a:t>? </a:t>
            </a:r>
            <a:r>
              <a:rPr lang="ru-RU" dirty="0" err="1" smtClean="0"/>
              <a:t>Затратность</a:t>
            </a:r>
            <a:r>
              <a:rPr lang="ru-RU" dirty="0" smtClean="0"/>
              <a:t> проекта:</a:t>
            </a:r>
          </a:p>
          <a:p>
            <a:r>
              <a:rPr lang="ru-RU" dirty="0" smtClean="0"/>
              <a:t>- Какие </a:t>
            </a:r>
            <a:r>
              <a:rPr lang="ru-RU" dirty="0"/>
              <a:t>инструменты или методы использовались для достижения целевого состояния? (ТРМ, </a:t>
            </a:r>
            <a:r>
              <a:rPr lang="ru-RU" dirty="0" err="1"/>
              <a:t>Канбан</a:t>
            </a:r>
            <a:r>
              <a:rPr lang="ru-RU" dirty="0"/>
              <a:t>, </a:t>
            </a:r>
            <a:r>
              <a:rPr lang="ru-RU" dirty="0" err="1"/>
              <a:t>5с</a:t>
            </a:r>
            <a:r>
              <a:rPr lang="ru-RU" dirty="0"/>
              <a:t>, SMED и </a:t>
            </a:r>
            <a:r>
              <a:rPr lang="ru-RU" dirty="0" err="1"/>
              <a:t>др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07002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B6DE8C92-7249-43D6-99FF-ED30533A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35657"/>
            <a:ext cx="1569113" cy="1504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260648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Информация показателей изменений после реализации проекта </a:t>
            </a:r>
            <a:endParaRPr lang="ru-RU" sz="22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</a:t>
            </a:r>
            <a:r>
              <a:rPr lang="ru-RU" sz="2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Было» / «Стало» </a:t>
            </a:r>
            <a:endParaRPr lang="ru-RU" sz="22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2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таблицы, графики, фото и др.)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2276872"/>
            <a:ext cx="63367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Продукт проекта</a:t>
            </a:r>
            <a:r>
              <a:rPr lang="ru-RU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Достигнутые </a:t>
            </a:r>
            <a:r>
              <a:rPr lang="ru-RU" dirty="0"/>
              <a:t>измеримые результаты </a:t>
            </a:r>
            <a:r>
              <a:rPr lang="ru-RU" dirty="0" smtClean="0"/>
              <a:t>проекта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Какие </a:t>
            </a:r>
            <a:r>
              <a:rPr lang="ru-RU" dirty="0"/>
              <a:t>были определены показатели или ключевые индикаторы для контроля за ходом проекта</a:t>
            </a:r>
            <a:r>
              <a:rPr lang="ru-RU" dirty="0" smtClean="0"/>
              <a:t>?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 Реальный </a:t>
            </a:r>
            <a:r>
              <a:rPr lang="ru-RU" dirty="0"/>
              <a:t>продукт проекта (стандарт, СОК, алгоритм, визуализированная инструкция и др</a:t>
            </a:r>
            <a:r>
              <a:rPr lang="ru-RU" dirty="0" smtClean="0"/>
              <a:t>.)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 Как </a:t>
            </a:r>
            <a:r>
              <a:rPr lang="ru-RU" dirty="0"/>
              <a:t>результат реализации проекта повлиял на внутренних/внешних заказчиков?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Какие </a:t>
            </a:r>
            <a:r>
              <a:rPr lang="ru-RU" dirty="0"/>
              <a:t>эффекты (ожидаемые и неожиданные) достигнуты</a:t>
            </a:r>
            <a:r>
              <a:rPr lang="ru-RU" dirty="0" smtClean="0"/>
              <a:t>?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 Соблюдение </a:t>
            </a:r>
            <a:r>
              <a:rPr lang="ru-RU" dirty="0"/>
              <a:t>сроков реализации проектов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Социальная </a:t>
            </a:r>
            <a:r>
              <a:rPr lang="ru-RU" dirty="0"/>
              <a:t>значимость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090022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381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Преподаватель</dc:creator>
  <cp:lastModifiedBy>Ингула Наталья Викторовна</cp:lastModifiedBy>
  <cp:revision>47</cp:revision>
  <dcterms:created xsi:type="dcterms:W3CDTF">2015-05-21T08:08:01Z</dcterms:created>
  <dcterms:modified xsi:type="dcterms:W3CDTF">2021-04-21T16:02:54Z</dcterms:modified>
</cp:coreProperties>
</file>